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95" r:id="rId2"/>
    <p:sldId id="296" r:id="rId3"/>
    <p:sldId id="298" r:id="rId4"/>
    <p:sldId id="335" r:id="rId5"/>
    <p:sldId id="347" r:id="rId6"/>
    <p:sldId id="342" r:id="rId7"/>
    <p:sldId id="343" r:id="rId8"/>
    <p:sldId id="344" r:id="rId9"/>
    <p:sldId id="345" r:id="rId10"/>
    <p:sldId id="346" r:id="rId11"/>
    <p:sldId id="348" r:id="rId12"/>
    <p:sldId id="349" r:id="rId13"/>
    <p:sldId id="351" r:id="rId14"/>
    <p:sldId id="352" r:id="rId15"/>
    <p:sldId id="353" r:id="rId16"/>
    <p:sldId id="350" r:id="rId17"/>
    <p:sldId id="339" r:id="rId18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36">
          <p15:clr>
            <a:srgbClr val="A4A3A4"/>
          </p15:clr>
        </p15:guide>
        <p15:guide id="4" orient="horz" pos="1394">
          <p15:clr>
            <a:srgbClr val="A4A3A4"/>
          </p15:clr>
        </p15:guide>
        <p15:guide id="5" orient="horz" pos="1218">
          <p15:clr>
            <a:srgbClr val="A4A3A4"/>
          </p15:clr>
        </p15:guide>
        <p15:guide id="6" pos="204">
          <p15:clr>
            <a:srgbClr val="A4A3A4"/>
          </p15:clr>
        </p15:guide>
        <p15:guide id="7" pos="5556">
          <p15:clr>
            <a:srgbClr val="A4A3A4"/>
          </p15:clr>
        </p15:guide>
        <p15:guide id="8" pos="385">
          <p15:clr>
            <a:srgbClr val="A4A3A4"/>
          </p15:clr>
        </p15:guide>
        <p15:guide id="9" pos="5321">
          <p15:clr>
            <a:srgbClr val="A4A3A4"/>
          </p15:clr>
        </p15:guide>
        <p15:guide id="10" pos="95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9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707D"/>
    <a:srgbClr val="17B3B7"/>
    <a:srgbClr val="128D90"/>
    <a:srgbClr val="E8E8E8"/>
    <a:srgbClr val="E2E2E2"/>
    <a:srgbClr val="E0E0E0"/>
    <a:srgbClr val="0050A4"/>
    <a:srgbClr val="4081D0"/>
    <a:srgbClr val="E6E6E6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5" autoAdjust="0"/>
    <p:restoredTop sz="91069" autoAdjust="0"/>
  </p:normalViewPr>
  <p:slideViewPr>
    <p:cSldViewPr>
      <p:cViewPr>
        <p:scale>
          <a:sx n="80" d="100"/>
          <a:sy n="80" d="100"/>
        </p:scale>
        <p:origin x="-1176" y="-72"/>
      </p:cViewPr>
      <p:guideLst>
        <p:guide orient="horz" pos="2160"/>
        <p:guide orient="horz" pos="336"/>
        <p:guide orient="horz" pos="1394"/>
        <p:guide orient="horz" pos="1218"/>
        <p:guide pos="2880"/>
        <p:guide pos="204"/>
        <p:guide pos="5556"/>
        <p:guide pos="385"/>
        <p:guide pos="5321"/>
        <p:guide pos="95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462" y="-12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23" tIns="47361" rIns="94723" bIns="4736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23" tIns="47361" rIns="94723" bIns="47361" rtlCol="0"/>
          <a:lstStyle>
            <a:lvl1pPr algn="r">
              <a:defRPr sz="1200"/>
            </a:lvl1pPr>
          </a:lstStyle>
          <a:p>
            <a:fld id="{AED7C053-F658-444E-AD5C-4C3D6669FF22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96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23" tIns="47361" rIns="94723" bIns="4736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23" tIns="47361" rIns="94723" bIns="4736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23" tIns="47361" rIns="94723" bIns="4736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23" tIns="47361" rIns="94723" bIns="47361" rtlCol="0" anchor="b"/>
          <a:lstStyle>
            <a:lvl1pPr algn="r">
              <a:defRPr sz="1200"/>
            </a:lvl1pPr>
          </a:lstStyle>
          <a:p>
            <a:fld id="{11D09BC7-79FC-4926-A645-D5135592A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3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18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jpeg"/><Relationship Id="rId21" Type="http://schemas.openxmlformats.org/officeDocument/2006/relationships/image" Target="../media/image36.jpeg"/><Relationship Id="rId42" Type="http://schemas.openxmlformats.org/officeDocument/2006/relationships/image" Target="../media/image56.jpg"/><Relationship Id="rId47" Type="http://schemas.openxmlformats.org/officeDocument/2006/relationships/image" Target="../media/image61.jpeg"/><Relationship Id="rId63" Type="http://schemas.openxmlformats.org/officeDocument/2006/relationships/image" Target="../media/image76.png"/><Relationship Id="rId68" Type="http://schemas.openxmlformats.org/officeDocument/2006/relationships/image" Target="../media/image81.jpeg"/><Relationship Id="rId84" Type="http://schemas.openxmlformats.org/officeDocument/2006/relationships/image" Target="../media/image96.png"/><Relationship Id="rId89" Type="http://schemas.openxmlformats.org/officeDocument/2006/relationships/hyperlink" Target="http://www.google.co.kr/url?sa=i&amp;rct=j&amp;q=&amp;esrc=s&amp;source=images&amp;cd=&amp;ved=0ahUKEwi9xPvL47DLAhWjIaYKHSewDO8QjRwIBw&amp;url=http://www.incruit.com/company/464012&amp;psig=AFQjCNEITwUHn94G_QWLLzYcqnWEVTv91A&amp;ust=1457515792883368" TargetMode="External"/><Relationship Id="rId112" Type="http://schemas.openxmlformats.org/officeDocument/2006/relationships/image" Target="../media/image120.png"/><Relationship Id="rId16" Type="http://schemas.openxmlformats.org/officeDocument/2006/relationships/image" Target="../media/image31.png"/><Relationship Id="rId107" Type="http://schemas.openxmlformats.org/officeDocument/2006/relationships/image" Target="../media/image115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45" Type="http://schemas.openxmlformats.org/officeDocument/2006/relationships/image" Target="../media/image59.gif"/><Relationship Id="rId53" Type="http://schemas.openxmlformats.org/officeDocument/2006/relationships/image" Target="../media/image67.jpeg"/><Relationship Id="rId58" Type="http://schemas.openxmlformats.org/officeDocument/2006/relationships/image" Target="../media/image71.jpeg"/><Relationship Id="rId66" Type="http://schemas.openxmlformats.org/officeDocument/2006/relationships/image" Target="../media/image79.gif"/><Relationship Id="rId74" Type="http://schemas.openxmlformats.org/officeDocument/2006/relationships/image" Target="../media/image87.png"/><Relationship Id="rId79" Type="http://schemas.openxmlformats.org/officeDocument/2006/relationships/image" Target="../media/image92.png"/><Relationship Id="rId87" Type="http://schemas.openxmlformats.org/officeDocument/2006/relationships/image" Target="../media/image98.jpeg"/><Relationship Id="rId102" Type="http://schemas.openxmlformats.org/officeDocument/2006/relationships/image" Target="../media/image110.png"/><Relationship Id="rId110" Type="http://schemas.openxmlformats.org/officeDocument/2006/relationships/image" Target="../media/image118.png"/><Relationship Id="rId115" Type="http://schemas.openxmlformats.org/officeDocument/2006/relationships/image" Target="../media/image123.png"/><Relationship Id="rId5" Type="http://schemas.openxmlformats.org/officeDocument/2006/relationships/image" Target="../media/image20.png"/><Relationship Id="rId61" Type="http://schemas.openxmlformats.org/officeDocument/2006/relationships/image" Target="../media/image74.png"/><Relationship Id="rId82" Type="http://schemas.openxmlformats.org/officeDocument/2006/relationships/hyperlink" Target="http://www.google.co.kr/url?sa=i&amp;rct=j&amp;q=&amp;esrc=s&amp;source=images&amp;cd=&amp;ved=0ahUKEwi40NGGq7PLAhXhGKYKHWFsBPEQjRwIBw&amp;url=http://happyjob7.tistory.com/category/?page=3&amp;bvm=bv.116274245,d.cGc&amp;psig=AFQjCNEoh4apuUxzBXILGrCXNT69Ayc1lw&amp;ust=1457603693700457" TargetMode="External"/><Relationship Id="rId90" Type="http://schemas.openxmlformats.org/officeDocument/2006/relationships/image" Target="../media/image100.png"/><Relationship Id="rId95" Type="http://schemas.openxmlformats.org/officeDocument/2006/relationships/image" Target="../media/image104.pn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57.png"/><Relationship Id="rId48" Type="http://schemas.openxmlformats.org/officeDocument/2006/relationships/image" Target="../media/image62.jpeg"/><Relationship Id="rId56" Type="http://schemas.openxmlformats.org/officeDocument/2006/relationships/image" Target="../media/image69.png"/><Relationship Id="rId64" Type="http://schemas.openxmlformats.org/officeDocument/2006/relationships/image" Target="../media/image77.jpeg"/><Relationship Id="rId69" Type="http://schemas.openxmlformats.org/officeDocument/2006/relationships/image" Target="../media/image82.png"/><Relationship Id="rId77" Type="http://schemas.openxmlformats.org/officeDocument/2006/relationships/image" Target="../media/image90.png"/><Relationship Id="rId100" Type="http://schemas.openxmlformats.org/officeDocument/2006/relationships/image" Target="../media/image108.png"/><Relationship Id="rId105" Type="http://schemas.openxmlformats.org/officeDocument/2006/relationships/image" Target="../media/image113.png"/><Relationship Id="rId113" Type="http://schemas.openxmlformats.org/officeDocument/2006/relationships/image" Target="../media/image121.png"/><Relationship Id="rId8" Type="http://schemas.openxmlformats.org/officeDocument/2006/relationships/image" Target="../media/image23.png"/><Relationship Id="rId51" Type="http://schemas.openxmlformats.org/officeDocument/2006/relationships/image" Target="../media/image65.png"/><Relationship Id="rId72" Type="http://schemas.openxmlformats.org/officeDocument/2006/relationships/image" Target="../media/image85.png"/><Relationship Id="rId80" Type="http://schemas.openxmlformats.org/officeDocument/2006/relationships/image" Target="../media/image93.jpeg"/><Relationship Id="rId85" Type="http://schemas.openxmlformats.org/officeDocument/2006/relationships/hyperlink" Target="http://www.google.co.kr/url?sa=i&amp;rct=j&amp;q=&amp;esrc=s&amp;source=images&amp;cd=&amp;ved=0ahUKEwi32bXd47DLAhWiKaYKHStaDkoQjRwIBw&amp;url=http://www.saramin.co.kr/zf_user/bbs-tong/view/com_idx/17394&amp;bvm=bv.116274245,d.dGY&amp;psig=AFQjCNE_kepHDqQ-GEOGFPMR_MmUYez4LQ&amp;ust=1457515821990968" TargetMode="External"/><Relationship Id="rId93" Type="http://schemas.openxmlformats.org/officeDocument/2006/relationships/image" Target="../media/image102.jpeg"/><Relationship Id="rId98" Type="http://schemas.openxmlformats.org/officeDocument/2006/relationships/image" Target="../media/image106.png"/><Relationship Id="rId3" Type="http://schemas.openxmlformats.org/officeDocument/2006/relationships/image" Target="../media/image6.png"/><Relationship Id="rId12" Type="http://schemas.openxmlformats.org/officeDocument/2006/relationships/image" Target="../media/image27.gif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46" Type="http://schemas.openxmlformats.org/officeDocument/2006/relationships/image" Target="../media/image60.png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103" Type="http://schemas.openxmlformats.org/officeDocument/2006/relationships/image" Target="../media/image111.png"/><Relationship Id="rId108" Type="http://schemas.openxmlformats.org/officeDocument/2006/relationships/image" Target="../media/image116.gif"/><Relationship Id="rId20" Type="http://schemas.openxmlformats.org/officeDocument/2006/relationships/image" Target="../media/image35.gif"/><Relationship Id="rId41" Type="http://schemas.openxmlformats.org/officeDocument/2006/relationships/image" Target="../media/image55.gif"/><Relationship Id="rId54" Type="http://schemas.openxmlformats.org/officeDocument/2006/relationships/image" Target="../media/image68.jpeg"/><Relationship Id="rId62" Type="http://schemas.openxmlformats.org/officeDocument/2006/relationships/image" Target="../media/image75.png"/><Relationship Id="rId70" Type="http://schemas.openxmlformats.org/officeDocument/2006/relationships/image" Target="../media/image83.png"/><Relationship Id="rId75" Type="http://schemas.openxmlformats.org/officeDocument/2006/relationships/image" Target="../media/image88.jpeg"/><Relationship Id="rId83" Type="http://schemas.openxmlformats.org/officeDocument/2006/relationships/image" Target="../media/image95.jpeg"/><Relationship Id="rId88" Type="http://schemas.openxmlformats.org/officeDocument/2006/relationships/image" Target="../media/image99.jpeg"/><Relationship Id="rId91" Type="http://schemas.openxmlformats.org/officeDocument/2006/relationships/hyperlink" Target="http://www.google.co.kr/url?sa=i&amp;rct=j&amp;q=&amp;esrc=s&amp;source=images&amp;cd=&amp;ved=0ahUKEwiDuYCf57DLAhUjGqYKHU10BwMQjRwIBw&amp;url=http://www.kyungshin.co.kr/&amp;bvm=bv.116274245,d.dGY&amp;psig=AFQjCNGamGC9F9emMPErtGefAl9aSfXFfA&amp;ust=1457516771348488" TargetMode="External"/><Relationship Id="rId96" Type="http://schemas.openxmlformats.org/officeDocument/2006/relationships/hyperlink" Target="http://www.google.co.kr/url?sa=i&amp;rct=j&amp;q=&amp;esrc=s&amp;source=images&amp;cd=&amp;ved=0ahUKEwjx6Z_957DLAhXF26YKHU4GDzMQjRwIBw&amp;url=http://iedcom.com/main.php?mm=s13&amp;bvm=bv.116274245,d.dGY&amp;psig=AFQjCNG_NimY8fzUQRZCQB2Wt-3DOjQ_mw&amp;ust=1457516935755009" TargetMode="External"/><Relationship Id="rId111" Type="http://schemas.openxmlformats.org/officeDocument/2006/relationships/image" Target="../media/image1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0.png"/><Relationship Id="rId49" Type="http://schemas.openxmlformats.org/officeDocument/2006/relationships/image" Target="../media/image63.png"/><Relationship Id="rId57" Type="http://schemas.openxmlformats.org/officeDocument/2006/relationships/image" Target="../media/image70.png"/><Relationship Id="rId106" Type="http://schemas.openxmlformats.org/officeDocument/2006/relationships/image" Target="../media/image114.png"/><Relationship Id="rId114" Type="http://schemas.openxmlformats.org/officeDocument/2006/relationships/image" Target="../media/image122.png"/><Relationship Id="rId10" Type="http://schemas.openxmlformats.org/officeDocument/2006/relationships/image" Target="../media/image25.png"/><Relationship Id="rId31" Type="http://schemas.openxmlformats.org/officeDocument/2006/relationships/image" Target="../media/image45.jpeg"/><Relationship Id="rId44" Type="http://schemas.openxmlformats.org/officeDocument/2006/relationships/image" Target="../media/image58.png"/><Relationship Id="rId52" Type="http://schemas.openxmlformats.org/officeDocument/2006/relationships/image" Target="../media/image66.png"/><Relationship Id="rId60" Type="http://schemas.openxmlformats.org/officeDocument/2006/relationships/image" Target="../media/image73.jpeg"/><Relationship Id="rId65" Type="http://schemas.openxmlformats.org/officeDocument/2006/relationships/image" Target="../media/image78.gif"/><Relationship Id="rId73" Type="http://schemas.openxmlformats.org/officeDocument/2006/relationships/image" Target="../media/image86.png"/><Relationship Id="rId78" Type="http://schemas.openxmlformats.org/officeDocument/2006/relationships/image" Target="../media/image91.png"/><Relationship Id="rId81" Type="http://schemas.openxmlformats.org/officeDocument/2006/relationships/image" Target="../media/image94.jpeg"/><Relationship Id="rId86" Type="http://schemas.openxmlformats.org/officeDocument/2006/relationships/image" Target="../media/image97.jpeg"/><Relationship Id="rId94" Type="http://schemas.openxmlformats.org/officeDocument/2006/relationships/image" Target="../media/image103.jpeg"/><Relationship Id="rId99" Type="http://schemas.openxmlformats.org/officeDocument/2006/relationships/image" Target="../media/image107.jpeg"/><Relationship Id="rId101" Type="http://schemas.openxmlformats.org/officeDocument/2006/relationships/image" Target="../media/image109.gif"/><Relationship Id="rId4" Type="http://schemas.openxmlformats.org/officeDocument/2006/relationships/image" Target="../media/image3.png"/><Relationship Id="rId9" Type="http://schemas.openxmlformats.org/officeDocument/2006/relationships/image" Target="../media/image24.jp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3.png"/><Relationship Id="rId109" Type="http://schemas.openxmlformats.org/officeDocument/2006/relationships/image" Target="../media/image117.png"/><Relationship Id="rId34" Type="http://schemas.openxmlformats.org/officeDocument/2006/relationships/image" Target="../media/image48.png"/><Relationship Id="rId50" Type="http://schemas.openxmlformats.org/officeDocument/2006/relationships/image" Target="../media/image64.png"/><Relationship Id="rId55" Type="http://schemas.openxmlformats.org/officeDocument/2006/relationships/hyperlink" Target="http://www.nipa.kr/" TargetMode="External"/><Relationship Id="rId76" Type="http://schemas.openxmlformats.org/officeDocument/2006/relationships/image" Target="../media/image89.jpeg"/><Relationship Id="rId97" Type="http://schemas.openxmlformats.org/officeDocument/2006/relationships/image" Target="../media/image105.png"/><Relationship Id="rId104" Type="http://schemas.openxmlformats.org/officeDocument/2006/relationships/image" Target="../media/image112.png"/><Relationship Id="rId7" Type="http://schemas.openxmlformats.org/officeDocument/2006/relationships/image" Target="../media/image22.png"/><Relationship Id="rId71" Type="http://schemas.openxmlformats.org/officeDocument/2006/relationships/image" Target="../media/image84.png"/><Relationship Id="rId92" Type="http://schemas.openxmlformats.org/officeDocument/2006/relationships/image" Target="../media/image101.gif"/><Relationship Id="rId2" Type="http://schemas.openxmlformats.org/officeDocument/2006/relationships/image" Target="../media/image7.png"/><Relationship Id="rId29" Type="http://schemas.openxmlformats.org/officeDocument/2006/relationships/hyperlink" Target="https://www.infraware.co.kr/eng/main.asp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ny Identity">
    <p:bg>
      <p:bgPr>
        <a:gradFill rotWithShape="0">
          <a:gsLst>
            <a:gs pos="0">
              <a:srgbClr val="1B53A6"/>
            </a:gs>
            <a:gs pos="100000">
              <a:srgbClr val="10336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2627784" y="2546346"/>
            <a:ext cx="3888432" cy="1746750"/>
            <a:chOff x="2699791" y="2302861"/>
            <a:chExt cx="3755432" cy="1743710"/>
          </a:xfrm>
        </p:grpSpPr>
        <p:pic>
          <p:nvPicPr>
            <p:cNvPr id="6" name="Picture 2" descr="C:\Users\Jaesung\AppData\Local\Temp\BNZ.5657dfca1225ef6\슈어소프트 CI_2016_white.pn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224"/>
            <a:stretch/>
          </p:blipFill>
          <p:spPr bwMode="auto">
            <a:xfrm>
              <a:off x="2699791" y="2348880"/>
              <a:ext cx="3062031" cy="1678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Jaesung\AppData\Local\Temp\BNZ.5657dfe7122d02f\슈어소프트 CI_2016_normal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63"/>
            <a:stretch/>
          </p:blipFill>
          <p:spPr bwMode="auto">
            <a:xfrm>
              <a:off x="5761821" y="2302861"/>
              <a:ext cx="693402" cy="1743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3689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bg>
      <p:bgPr>
        <a:gradFill rotWithShape="0">
          <a:gsLst>
            <a:gs pos="0">
              <a:srgbClr val="1B53A6"/>
            </a:gs>
            <a:gs pos="100000">
              <a:srgbClr val="10336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2910" y="3114674"/>
            <a:ext cx="7858180" cy="600078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3800" b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 lvl="0"/>
            <a:r>
              <a:rPr lang="ko-KR" altLang="en-US" noProof="0" dirty="0" smtClean="0">
                <a:sym typeface="Myriad Roman" pitchFamily="34" charset="0"/>
              </a:rPr>
              <a:t>마스터 제목 스타일 편집</a:t>
            </a:r>
            <a:endParaRPr lang="ko-KR" altLang="en-US" noProof="0" dirty="0">
              <a:sym typeface="Myriad Roman" pitchFamily="34" charset="0"/>
            </a:endParaRPr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2"/>
          </p:nvPr>
        </p:nvSpPr>
        <p:spPr>
          <a:xfrm>
            <a:off x="642910" y="3714752"/>
            <a:ext cx="7858180" cy="714375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baseline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  <a:lvl2pPr>
              <a:defRPr sz="2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endParaRPr lang="en-US" altLang="ko-KR" smtClean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642938" y="5072066"/>
            <a:ext cx="4214812" cy="1000140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lnSpc>
                <a:spcPct val="100000"/>
              </a:lnSpc>
              <a:buNone/>
              <a:defRPr sz="1800" b="0" baseline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28689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 제목 (간지)">
    <p:bg>
      <p:bgPr>
        <a:gradFill rotWithShape="0">
          <a:gsLst>
            <a:gs pos="0">
              <a:srgbClr val="EA5B1C"/>
            </a:gs>
            <a:gs pos="100000">
              <a:srgbClr val="8C3919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7"/>
          <p:cNvSpPr>
            <a:spLocks noGrp="1"/>
          </p:cNvSpPr>
          <p:nvPr>
            <p:ph type="title"/>
          </p:nvPr>
        </p:nvSpPr>
        <p:spPr>
          <a:xfrm>
            <a:off x="404108" y="146596"/>
            <a:ext cx="8344356" cy="54610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>
              <a:defRPr sz="3000" b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735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6550729"/>
            <a:ext cx="9144000" cy="307271"/>
            <a:chOff x="0" y="6586729"/>
            <a:chExt cx="9144000" cy="307271"/>
          </a:xfrm>
        </p:grpSpPr>
        <p:sp>
          <p:nvSpPr>
            <p:cNvPr id="7" name="직사각형 6"/>
            <p:cNvSpPr/>
            <p:nvPr/>
          </p:nvSpPr>
          <p:spPr>
            <a:xfrm>
              <a:off x="0" y="6606000"/>
              <a:ext cx="9144000" cy="28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586729"/>
              <a:ext cx="9144000" cy="3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850" y="6680751"/>
              <a:ext cx="1800000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soft" dir="t"/>
              </a:scene3d>
              <a:sp3d prstMaterial="softEdge">
                <a:bevelT w="1270" h="127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2065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spc="0" baseline="0" dirty="0" err="1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Suresoft</a:t>
              </a:r>
              <a:r>
                <a:rPr lang="en-US" altLang="ko-KR" sz="900" spc="0" baseline="0" dirty="0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Technologies Inc.</a:t>
              </a:r>
            </a:p>
          </p:txBody>
        </p:sp>
      </p:grpSp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6383826" y="6640581"/>
            <a:ext cx="2423266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soft" dir="t"/>
            </a:scene3d>
            <a:sp3d prstMaterial="softEdge">
              <a:bevelT w="1270" h="127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indent="-120650" fontAlgn="base" latinLnBrk="0">
              <a:spcBef>
                <a:spcPct val="0"/>
              </a:spcBef>
              <a:spcAft>
                <a:spcPct val="0"/>
              </a:spcAft>
              <a:defRPr sz="900" spc="30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defRPr>
            </a:lvl1pPr>
          </a:lstStyle>
          <a:p>
            <a:pPr lvl="0" algn="r"/>
            <a:fld id="{189EB3A3-BB94-4E0F-9DE5-D0C6BDAADEC9}" type="slidenum">
              <a:rPr lang="ko-KR" altLang="en-US" b="1" spc="0" baseline="0" noProof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pPr lvl="0" algn="r"/>
              <a:t>‹#›</a:t>
            </a:fld>
            <a:endParaRPr lang="en-US" altLang="ko-KR" b="1" spc="0" baseline="0" noProof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1" name="배경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pic>
        <p:nvPicPr>
          <p:cNvPr id="19" name="Picture 2" descr="F:\JinMSun 작업\2014미선컴 백업\2. 레퍼런스 백업\2012프로젝트\LG CNS Entrue World 사장님 발표 프레젠테이션\work\png\81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1"/>
          <a:stretch/>
        </p:blipFill>
        <p:spPr bwMode="auto">
          <a:xfrm>
            <a:off x="4891177" y="4563374"/>
            <a:ext cx="4252823" cy="19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:\JinMSun 작업\2014미선컴 백업\2. 레퍼런스 백업\2012프로젝트\LG CNS Entrue World 사장님 발표 프레젠테이션\work\png\81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9"/>
          <a:stretch/>
        </p:blipFill>
        <p:spPr bwMode="auto">
          <a:xfrm>
            <a:off x="1593794" y="4563374"/>
            <a:ext cx="3695420" cy="19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 descr="54.png"/>
          <p:cNvPicPr>
            <a:picLocks noChangeAspect="1"/>
          </p:cNvPicPr>
          <p:nvPr userDrawn="1"/>
        </p:nvPicPr>
        <p:blipFill rotWithShape="1">
          <a:blip r:embed="rId4" cstate="print">
            <a:lum contrast="7000"/>
          </a:blip>
          <a:srcRect l="20798"/>
          <a:stretch/>
        </p:blipFill>
        <p:spPr>
          <a:xfrm>
            <a:off x="0" y="909838"/>
            <a:ext cx="3683478" cy="56417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4505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6550729"/>
            <a:ext cx="9144000" cy="307271"/>
            <a:chOff x="0" y="6586729"/>
            <a:chExt cx="9144000" cy="307271"/>
          </a:xfrm>
        </p:grpSpPr>
        <p:sp>
          <p:nvSpPr>
            <p:cNvPr id="7" name="직사각형 6"/>
            <p:cNvSpPr/>
            <p:nvPr/>
          </p:nvSpPr>
          <p:spPr>
            <a:xfrm>
              <a:off x="0" y="6606000"/>
              <a:ext cx="9144000" cy="28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586729"/>
              <a:ext cx="9144000" cy="3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850" y="6680751"/>
              <a:ext cx="1800000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soft" dir="t"/>
              </a:scene3d>
              <a:sp3d prstMaterial="softEdge">
                <a:bevelT w="1270" h="127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2065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spc="0" baseline="0" dirty="0" err="1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Suresoft</a:t>
              </a:r>
              <a:r>
                <a:rPr lang="en-US" altLang="ko-KR" sz="900" spc="0" baseline="0" dirty="0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Technologies Inc.</a:t>
              </a:r>
            </a:p>
          </p:txBody>
        </p:sp>
      </p:grpSp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6383826" y="6640581"/>
            <a:ext cx="2423266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soft" dir="t"/>
            </a:scene3d>
            <a:sp3d prstMaterial="softEdge">
              <a:bevelT w="1270" h="127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indent="-120650" fontAlgn="base" latinLnBrk="0">
              <a:spcBef>
                <a:spcPct val="0"/>
              </a:spcBef>
              <a:spcAft>
                <a:spcPct val="0"/>
              </a:spcAft>
              <a:defRPr sz="900" spc="30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defRPr>
            </a:lvl1pPr>
          </a:lstStyle>
          <a:p>
            <a:pPr lvl="0" algn="r"/>
            <a:fld id="{189EB3A3-BB94-4E0F-9DE5-D0C6BDAADEC9}" type="slidenum">
              <a:rPr lang="ko-KR" altLang="en-US" b="1" spc="0" baseline="0" noProof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pPr lvl="0" algn="r"/>
              <a:t>‹#›</a:t>
            </a:fld>
            <a:endParaRPr lang="en-US" altLang="ko-KR" b="1" spc="0" baseline="0" noProof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1" name="배경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24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6550729"/>
            <a:ext cx="9144000" cy="307271"/>
            <a:chOff x="0" y="6586729"/>
            <a:chExt cx="9144000" cy="307271"/>
          </a:xfrm>
        </p:grpSpPr>
        <p:sp>
          <p:nvSpPr>
            <p:cNvPr id="7" name="직사각형 6"/>
            <p:cNvSpPr/>
            <p:nvPr/>
          </p:nvSpPr>
          <p:spPr>
            <a:xfrm>
              <a:off x="0" y="6606000"/>
              <a:ext cx="9144000" cy="28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586729"/>
              <a:ext cx="9144000" cy="3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850" y="6680751"/>
              <a:ext cx="1800000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soft" dir="t"/>
              </a:scene3d>
              <a:sp3d prstMaterial="softEdge">
                <a:bevelT w="1270" h="127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2065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spc="0" baseline="0" dirty="0" err="1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Suresoft</a:t>
              </a:r>
              <a:r>
                <a:rPr lang="en-US" altLang="ko-KR" sz="900" spc="0" baseline="0" dirty="0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Technologies Inc.</a:t>
              </a:r>
            </a:p>
          </p:txBody>
        </p:sp>
      </p:grpSp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6383826" y="6640581"/>
            <a:ext cx="2423266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soft" dir="t"/>
            </a:scene3d>
            <a:sp3d prstMaterial="softEdge">
              <a:bevelT w="1270" h="127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indent="-120650" fontAlgn="base" latinLnBrk="0">
              <a:spcBef>
                <a:spcPct val="0"/>
              </a:spcBef>
              <a:spcAft>
                <a:spcPct val="0"/>
              </a:spcAft>
              <a:defRPr sz="900" spc="30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defRPr>
            </a:lvl1pPr>
          </a:lstStyle>
          <a:p>
            <a:pPr lvl="0" algn="r"/>
            <a:fld id="{189EB3A3-BB94-4E0F-9DE5-D0C6BDAADEC9}" type="slidenum">
              <a:rPr lang="ko-KR" altLang="en-US" b="1" spc="0" baseline="0" noProof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pPr lvl="0" algn="r"/>
              <a:t>‹#›</a:t>
            </a:fld>
            <a:endParaRPr lang="en-US" altLang="ko-KR" b="1" spc="0" baseline="0" noProof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1" name="배경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68"/>
          <a:stretch/>
        </p:blipFill>
        <p:spPr>
          <a:xfrm>
            <a:off x="1504950" y="754725"/>
            <a:ext cx="2171700" cy="28530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70"/>
          <a:stretch/>
        </p:blipFill>
        <p:spPr>
          <a:xfrm>
            <a:off x="5412623" y="702518"/>
            <a:ext cx="2200844" cy="3110367"/>
          </a:xfrm>
          <a:prstGeom prst="rect">
            <a:avLst/>
          </a:prstGeom>
        </p:spPr>
      </p:pic>
      <p:pic>
        <p:nvPicPr>
          <p:cNvPr id="16" name="배경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sp>
        <p:nvSpPr>
          <p:cNvPr id="17" name="텍스트 개체 틀 3"/>
          <p:cNvSpPr txBox="1">
            <a:spLocks/>
          </p:cNvSpPr>
          <p:nvPr userDrawn="1"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50A4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대표이사 소개</a:t>
            </a: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grpSp>
        <p:nvGrpSpPr>
          <p:cNvPr id="20" name="그룹 19"/>
          <p:cNvGrpSpPr/>
          <p:nvPr userDrawn="1"/>
        </p:nvGrpSpPr>
        <p:grpSpPr>
          <a:xfrm>
            <a:off x="731420" y="3604584"/>
            <a:ext cx="3722130" cy="349200"/>
            <a:chOff x="836397" y="3693336"/>
            <a:chExt cx="2951832" cy="34920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36397" y="3693336"/>
              <a:ext cx="2951832" cy="3492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B0F0"/>
                </a:gs>
                <a:gs pos="50000">
                  <a:srgbClr val="0070C0"/>
                </a:gs>
                <a:gs pos="100000">
                  <a:srgbClr val="084A86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제목 2"/>
            <p:cNvSpPr txBox="1">
              <a:spLocks/>
            </p:cNvSpPr>
            <p:nvPr/>
          </p:nvSpPr>
          <p:spPr>
            <a:xfrm>
              <a:off x="1466287" y="3701838"/>
              <a:ext cx="1692052" cy="33239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800" b="1">
                  <a:solidFill>
                    <a:prstClr val="white"/>
                  </a:solidFill>
                </a:rPr>
                <a:t>대표이사 </a:t>
              </a:r>
              <a:r>
                <a:rPr lang="ko-KR" altLang="en-US" sz="1800" b="1" smtClean="0">
                  <a:solidFill>
                    <a:prstClr val="white"/>
                  </a:solidFill>
                </a:rPr>
                <a:t> 김 </a:t>
              </a:r>
              <a:r>
                <a:rPr lang="ko-KR" altLang="en-US" sz="1800" b="1">
                  <a:solidFill>
                    <a:prstClr val="white"/>
                  </a:solidFill>
                </a:rPr>
                <a:t>준</a:t>
              </a: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4685600" y="3604584"/>
            <a:ext cx="3722130" cy="349200"/>
            <a:chOff x="836397" y="3693336"/>
            <a:chExt cx="2951832" cy="34920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836397" y="3693336"/>
              <a:ext cx="2951832" cy="3492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B0F0"/>
                </a:gs>
                <a:gs pos="50000">
                  <a:srgbClr val="0070C0"/>
                </a:gs>
                <a:gs pos="100000">
                  <a:srgbClr val="084A86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제목 2"/>
            <p:cNvSpPr txBox="1">
              <a:spLocks/>
            </p:cNvSpPr>
            <p:nvPr/>
          </p:nvSpPr>
          <p:spPr>
            <a:xfrm>
              <a:off x="1466287" y="3701838"/>
              <a:ext cx="1692052" cy="33239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800" b="1">
                  <a:solidFill>
                    <a:prstClr val="white"/>
                  </a:solidFill>
                </a:rPr>
                <a:t>대표이사 </a:t>
              </a:r>
              <a:r>
                <a:rPr lang="ko-KR" altLang="en-US" sz="1800" b="1" smtClean="0">
                  <a:solidFill>
                    <a:prstClr val="white"/>
                  </a:solidFill>
                </a:rPr>
                <a:t> 배 현 섭</a:t>
              </a:r>
              <a:endParaRPr lang="ko-KR" altLang="en-US" sz="18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>
            <a:off x="837188" y="3812885"/>
            <a:ext cx="3510595" cy="2547568"/>
            <a:chOff x="837188" y="3812885"/>
            <a:chExt cx="3510595" cy="2547568"/>
          </a:xfrm>
        </p:grpSpPr>
        <p:grpSp>
          <p:nvGrpSpPr>
            <p:cNvPr id="27" name="그룹 26"/>
            <p:cNvGrpSpPr/>
            <p:nvPr/>
          </p:nvGrpSpPr>
          <p:grpSpPr>
            <a:xfrm>
              <a:off x="837188" y="3812885"/>
              <a:ext cx="3510595" cy="2317776"/>
              <a:chOff x="2697114" y="2567908"/>
              <a:chExt cx="3510595" cy="2317776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 rot="5400000">
                <a:off x="3453412" y="2131386"/>
                <a:ext cx="1998000" cy="3510595"/>
              </a:xfrm>
              <a:prstGeom prst="roundRect">
                <a:avLst>
                  <a:gd name="adj" fmla="val 165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679"/>
                <a:endParaRPr lang="ko-KR" altLang="en-US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pic>
            <p:nvPicPr>
              <p:cNvPr id="30" name="그림 29" descr="그림19.png"/>
              <p:cNvPicPr>
                <a:picLocks noChangeAspect="1"/>
              </p:cNvPicPr>
              <p:nvPr/>
            </p:nvPicPr>
            <p:blipFill>
              <a:blip r:embed="rId7" cstate="print"/>
              <a:srcRect l="26297" t="24804"/>
              <a:stretch>
                <a:fillRect/>
              </a:stretch>
            </p:blipFill>
            <p:spPr bwMode="auto">
              <a:xfrm>
                <a:off x="2771468" y="2567908"/>
                <a:ext cx="55330" cy="360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그림 30" descr="그림19.png"/>
              <p:cNvPicPr>
                <a:picLocks noChangeAspect="1"/>
              </p:cNvPicPr>
              <p:nvPr/>
            </p:nvPicPr>
            <p:blipFill>
              <a:blip r:embed="rId7" cstate="print"/>
              <a:srcRect l="26297" t="24804"/>
              <a:stretch>
                <a:fillRect/>
              </a:stretch>
            </p:blipFill>
            <p:spPr bwMode="auto">
              <a:xfrm>
                <a:off x="6088982" y="2567908"/>
                <a:ext cx="55330" cy="360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8" name="그림 27" descr="15.png"/>
            <p:cNvPicPr>
              <a:picLocks/>
            </p:cNvPicPr>
            <p:nvPr/>
          </p:nvPicPr>
          <p:blipFill>
            <a:blip r:embed="rId8" cstate="print">
              <a:grayscl/>
            </a:blip>
            <a:stretch>
              <a:fillRect/>
            </a:stretch>
          </p:blipFill>
          <p:spPr>
            <a:xfrm>
              <a:off x="842481" y="6131164"/>
              <a:ext cx="3503488" cy="229289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 userDrawn="1"/>
        </p:nvGrpSpPr>
        <p:grpSpPr>
          <a:xfrm>
            <a:off x="4791368" y="3812885"/>
            <a:ext cx="3514684" cy="2547568"/>
            <a:chOff x="4791368" y="3812885"/>
            <a:chExt cx="3514684" cy="2547568"/>
          </a:xfrm>
        </p:grpSpPr>
        <p:grpSp>
          <p:nvGrpSpPr>
            <p:cNvPr id="33" name="그룹 32"/>
            <p:cNvGrpSpPr/>
            <p:nvPr/>
          </p:nvGrpSpPr>
          <p:grpSpPr>
            <a:xfrm>
              <a:off x="4791368" y="3812885"/>
              <a:ext cx="3510595" cy="2317776"/>
              <a:chOff x="2697114" y="2567908"/>
              <a:chExt cx="3510595" cy="2317776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 rot="5400000">
                <a:off x="3453412" y="2131386"/>
                <a:ext cx="1998000" cy="3510595"/>
              </a:xfrm>
              <a:prstGeom prst="roundRect">
                <a:avLst>
                  <a:gd name="adj" fmla="val 165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679"/>
                <a:endParaRPr lang="ko-KR" altLang="en-US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pic>
            <p:nvPicPr>
              <p:cNvPr id="36" name="그림 35" descr="그림19.png"/>
              <p:cNvPicPr>
                <a:picLocks noChangeAspect="1"/>
              </p:cNvPicPr>
              <p:nvPr/>
            </p:nvPicPr>
            <p:blipFill>
              <a:blip r:embed="rId7" cstate="print"/>
              <a:srcRect l="26297" t="24804"/>
              <a:stretch>
                <a:fillRect/>
              </a:stretch>
            </p:blipFill>
            <p:spPr bwMode="auto">
              <a:xfrm>
                <a:off x="2771468" y="2567908"/>
                <a:ext cx="55330" cy="360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7" name="그림 36" descr="그림19.png"/>
              <p:cNvPicPr>
                <a:picLocks noChangeAspect="1"/>
              </p:cNvPicPr>
              <p:nvPr/>
            </p:nvPicPr>
            <p:blipFill>
              <a:blip r:embed="rId7" cstate="print"/>
              <a:srcRect l="26297" t="24804"/>
              <a:stretch>
                <a:fillRect/>
              </a:stretch>
            </p:blipFill>
            <p:spPr bwMode="auto">
              <a:xfrm>
                <a:off x="6088982" y="2567908"/>
                <a:ext cx="55330" cy="360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4" name="그림 33" descr="15.png"/>
            <p:cNvPicPr>
              <a:picLocks/>
            </p:cNvPicPr>
            <p:nvPr/>
          </p:nvPicPr>
          <p:blipFill>
            <a:blip r:embed="rId8" cstate="print">
              <a:grayscl/>
            </a:blip>
            <a:stretch>
              <a:fillRect/>
            </a:stretch>
          </p:blipFill>
          <p:spPr>
            <a:xfrm>
              <a:off x="4802564" y="6131164"/>
              <a:ext cx="3503488" cy="229289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 userDrawn="1"/>
        </p:nvGrpSpPr>
        <p:grpSpPr>
          <a:xfrm>
            <a:off x="924100" y="4599232"/>
            <a:ext cx="3322337" cy="338554"/>
            <a:chOff x="924100" y="4599232"/>
            <a:chExt cx="3322337" cy="338554"/>
          </a:xfrm>
        </p:grpSpPr>
        <p:sp>
          <p:nvSpPr>
            <p:cNvPr id="39" name="텍스트 개체 틀 3"/>
            <p:cNvSpPr txBox="1">
              <a:spLocks/>
            </p:cNvSpPr>
            <p:nvPr/>
          </p:nvSpPr>
          <p:spPr>
            <a:xfrm>
              <a:off x="924100" y="4599232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600" b="1" spc="-50">
                  <a:solidFill>
                    <a:srgbClr val="0050A4"/>
                  </a:solidFill>
                </a:rPr>
                <a:t>충북대 멀티미디어공학 박사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945143" y="4626312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 userDrawn="1"/>
        </p:nvGrpSpPr>
        <p:grpSpPr>
          <a:xfrm>
            <a:off x="924100" y="4969670"/>
            <a:ext cx="3322337" cy="338554"/>
            <a:chOff x="924100" y="4969670"/>
            <a:chExt cx="3322337" cy="338554"/>
          </a:xfrm>
        </p:grpSpPr>
        <p:sp>
          <p:nvSpPr>
            <p:cNvPr id="42" name="텍스트 개체 틀 3"/>
            <p:cNvSpPr txBox="1">
              <a:spLocks/>
            </p:cNvSpPr>
            <p:nvPr/>
          </p:nvSpPr>
          <p:spPr>
            <a:xfrm>
              <a:off x="924100" y="4969670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b="1" spc="-50">
                  <a:solidFill>
                    <a:srgbClr val="0050A4"/>
                  </a:solidFill>
                </a:rPr>
                <a:t>ETRI </a:t>
              </a:r>
              <a:r>
                <a:rPr lang="ko-KR" altLang="en-US" sz="1600" b="1" spc="-50">
                  <a:solidFill>
                    <a:srgbClr val="0050A4"/>
                  </a:solidFill>
                </a:rPr>
                <a:t>컴퓨터소프트웨어연구소 팀장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 flipH="1">
              <a:off x="945143" y="5000230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 userDrawn="1"/>
        </p:nvGrpSpPr>
        <p:grpSpPr>
          <a:xfrm>
            <a:off x="924100" y="5340108"/>
            <a:ext cx="3322337" cy="338554"/>
            <a:chOff x="924100" y="5340108"/>
            <a:chExt cx="3322337" cy="338554"/>
          </a:xfrm>
        </p:grpSpPr>
        <p:sp>
          <p:nvSpPr>
            <p:cNvPr id="45" name="텍스트 개체 틀 3"/>
            <p:cNvSpPr txBox="1">
              <a:spLocks/>
            </p:cNvSpPr>
            <p:nvPr/>
          </p:nvSpPr>
          <p:spPr>
            <a:xfrm>
              <a:off x="924100" y="5340108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600" b="1" spc="-50">
                  <a:solidFill>
                    <a:srgbClr val="0050A4"/>
                  </a:solidFill>
                </a:rPr>
                <a:t>㈜테스트마이다스 대표이사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 flipH="1">
              <a:off x="945143" y="5374148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 userDrawn="1"/>
        </p:nvGrpSpPr>
        <p:grpSpPr>
          <a:xfrm>
            <a:off x="924100" y="5710548"/>
            <a:ext cx="3322337" cy="338554"/>
            <a:chOff x="924100" y="5710548"/>
            <a:chExt cx="3322337" cy="338554"/>
          </a:xfrm>
        </p:grpSpPr>
        <p:sp>
          <p:nvSpPr>
            <p:cNvPr id="48" name="텍스트 개체 틀 3"/>
            <p:cNvSpPr txBox="1">
              <a:spLocks/>
            </p:cNvSpPr>
            <p:nvPr/>
          </p:nvSpPr>
          <p:spPr>
            <a:xfrm>
              <a:off x="924100" y="5710548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600" b="1" spc="-50">
                  <a:solidFill>
                    <a:srgbClr val="0050A4"/>
                  </a:solidFill>
                </a:rPr>
                <a:t>슈어소프트테크㈜ 공동 대표이사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>
              <a:off x="945143" y="5748067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 userDrawn="1"/>
        </p:nvGrpSpPr>
        <p:grpSpPr>
          <a:xfrm>
            <a:off x="924100" y="4228794"/>
            <a:ext cx="3322337" cy="338554"/>
            <a:chOff x="924100" y="4228794"/>
            <a:chExt cx="3322337" cy="338554"/>
          </a:xfrm>
        </p:grpSpPr>
        <p:sp>
          <p:nvSpPr>
            <p:cNvPr id="51" name="텍스트 개체 틀 3"/>
            <p:cNvSpPr txBox="1">
              <a:spLocks/>
            </p:cNvSpPr>
            <p:nvPr/>
          </p:nvSpPr>
          <p:spPr>
            <a:xfrm>
              <a:off x="924100" y="4228794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b="1" spc="-50">
                  <a:solidFill>
                    <a:srgbClr val="0050A4"/>
                  </a:solidFill>
                </a:rPr>
                <a:t>KAIST </a:t>
              </a:r>
              <a:r>
                <a:rPr lang="ko-KR" altLang="en-US" sz="1600" b="1" spc="-50">
                  <a:solidFill>
                    <a:srgbClr val="0050A4"/>
                  </a:solidFill>
                </a:rPr>
                <a:t>전산학 석사</a:t>
              </a:r>
            </a:p>
          </p:txBody>
        </p:sp>
        <p:cxnSp>
          <p:nvCxnSpPr>
            <p:cNvPr id="52" name="직선 연결선 51"/>
            <p:cNvCxnSpPr/>
            <p:nvPr/>
          </p:nvCxnSpPr>
          <p:spPr>
            <a:xfrm flipH="1">
              <a:off x="945143" y="4252394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 userDrawn="1"/>
        </p:nvGrpSpPr>
        <p:grpSpPr>
          <a:xfrm>
            <a:off x="4878280" y="4228794"/>
            <a:ext cx="3322337" cy="338554"/>
            <a:chOff x="4878280" y="4228794"/>
            <a:chExt cx="3322337" cy="338554"/>
          </a:xfrm>
        </p:grpSpPr>
        <p:sp>
          <p:nvSpPr>
            <p:cNvPr id="54" name="텍스트 개체 틀 3"/>
            <p:cNvSpPr txBox="1">
              <a:spLocks/>
            </p:cNvSpPr>
            <p:nvPr/>
          </p:nvSpPr>
          <p:spPr>
            <a:xfrm>
              <a:off x="4878280" y="4228794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b="1" spc="-50">
                  <a:solidFill>
                    <a:srgbClr val="0050A4"/>
                  </a:solidFill>
                </a:rPr>
                <a:t>KAIST </a:t>
              </a:r>
              <a:r>
                <a:rPr lang="ko-KR" altLang="en-US" sz="1600" b="1" spc="-50">
                  <a:solidFill>
                    <a:srgbClr val="0050A4"/>
                  </a:solidFill>
                </a:rPr>
                <a:t>전산학 석</a:t>
              </a:r>
              <a:r>
                <a:rPr lang="en-US" altLang="ko-KR" sz="1600" b="1" spc="-50">
                  <a:solidFill>
                    <a:srgbClr val="0050A4"/>
                  </a:solidFill>
                </a:rPr>
                <a:t>,</a:t>
              </a:r>
              <a:r>
                <a:rPr lang="ko-KR" altLang="en-US" sz="1600" b="1" spc="-50">
                  <a:solidFill>
                    <a:srgbClr val="0050A4"/>
                  </a:solidFill>
                </a:rPr>
                <a:t>박사</a:t>
              </a:r>
            </a:p>
          </p:txBody>
        </p:sp>
        <p:cxnSp>
          <p:nvCxnSpPr>
            <p:cNvPr id="55" name="직선 연결선 54"/>
            <p:cNvCxnSpPr/>
            <p:nvPr/>
          </p:nvCxnSpPr>
          <p:spPr>
            <a:xfrm flipH="1">
              <a:off x="4898957" y="4252394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 userDrawn="1"/>
        </p:nvGrpSpPr>
        <p:grpSpPr>
          <a:xfrm>
            <a:off x="4878280" y="4599232"/>
            <a:ext cx="3322337" cy="338554"/>
            <a:chOff x="4878280" y="4599232"/>
            <a:chExt cx="3322337" cy="338554"/>
          </a:xfrm>
        </p:grpSpPr>
        <p:sp>
          <p:nvSpPr>
            <p:cNvPr id="57" name="텍스트 개체 틀 3"/>
            <p:cNvSpPr txBox="1">
              <a:spLocks/>
            </p:cNvSpPr>
            <p:nvPr/>
          </p:nvSpPr>
          <p:spPr>
            <a:xfrm>
              <a:off x="4878280" y="4599232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b="1" spc="-100">
                  <a:solidFill>
                    <a:srgbClr val="0050A4"/>
                  </a:solidFill>
                </a:rPr>
                <a:t>ETRI </a:t>
              </a:r>
              <a:r>
                <a:rPr lang="ko-KR" altLang="en-US" sz="1600" b="1" spc="-100">
                  <a:solidFill>
                    <a:srgbClr val="0050A4"/>
                  </a:solidFill>
                </a:rPr>
                <a:t>컴퓨터소프트웨어연구소 선임연구원</a:t>
              </a:r>
            </a:p>
          </p:txBody>
        </p:sp>
        <p:cxnSp>
          <p:nvCxnSpPr>
            <p:cNvPr id="58" name="직선 연결선 57"/>
            <p:cNvCxnSpPr/>
            <p:nvPr/>
          </p:nvCxnSpPr>
          <p:spPr>
            <a:xfrm flipH="1">
              <a:off x="4898957" y="4626312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/>
          <p:cNvGrpSpPr/>
          <p:nvPr userDrawn="1"/>
        </p:nvGrpSpPr>
        <p:grpSpPr>
          <a:xfrm>
            <a:off x="4878280" y="4969670"/>
            <a:ext cx="3322337" cy="338554"/>
            <a:chOff x="4878280" y="4969670"/>
            <a:chExt cx="3322337" cy="338554"/>
          </a:xfrm>
        </p:grpSpPr>
        <p:sp>
          <p:nvSpPr>
            <p:cNvPr id="60" name="텍스트 개체 틀 3"/>
            <p:cNvSpPr txBox="1">
              <a:spLocks/>
            </p:cNvSpPr>
            <p:nvPr/>
          </p:nvSpPr>
          <p:spPr>
            <a:xfrm>
              <a:off x="4878280" y="4969670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600" b="1" spc="-50">
                  <a:solidFill>
                    <a:srgbClr val="0050A4"/>
                  </a:solidFill>
                </a:rPr>
                <a:t>슈어소프트테크㈜ 공동 대표이사</a:t>
              </a:r>
            </a:p>
          </p:txBody>
        </p:sp>
        <p:cxnSp>
          <p:nvCxnSpPr>
            <p:cNvPr id="61" name="직선 연결선 60"/>
            <p:cNvCxnSpPr/>
            <p:nvPr/>
          </p:nvCxnSpPr>
          <p:spPr>
            <a:xfrm flipH="1">
              <a:off x="4898957" y="5000230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70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3.61111E-6 -0.02754 " pathEditMode="relative" rAng="0" ptsTypes="AA">
                                      <p:cBhvr>
                                        <p:cTn id="12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3.61111E-6 -0.0275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6550729"/>
            <a:ext cx="9144000" cy="307271"/>
            <a:chOff x="0" y="6586729"/>
            <a:chExt cx="9144000" cy="307271"/>
          </a:xfrm>
        </p:grpSpPr>
        <p:sp>
          <p:nvSpPr>
            <p:cNvPr id="7" name="직사각형 6"/>
            <p:cNvSpPr/>
            <p:nvPr/>
          </p:nvSpPr>
          <p:spPr>
            <a:xfrm>
              <a:off x="0" y="6606000"/>
              <a:ext cx="9144000" cy="28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586729"/>
              <a:ext cx="9144000" cy="3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850" y="6680751"/>
              <a:ext cx="1800000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soft" dir="t"/>
              </a:scene3d>
              <a:sp3d prstMaterial="softEdge">
                <a:bevelT w="1270" h="127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2065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spc="0" baseline="0" dirty="0" err="1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Suresoft</a:t>
              </a:r>
              <a:r>
                <a:rPr lang="en-US" altLang="ko-KR" sz="900" spc="0" baseline="0" dirty="0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Technologies Inc.</a:t>
              </a:r>
            </a:p>
          </p:txBody>
        </p:sp>
      </p:grpSp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6383826" y="6640581"/>
            <a:ext cx="2423266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soft" dir="t"/>
            </a:scene3d>
            <a:sp3d prstMaterial="softEdge">
              <a:bevelT w="1270" h="127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indent="-120650" fontAlgn="base" latinLnBrk="0">
              <a:spcBef>
                <a:spcPct val="0"/>
              </a:spcBef>
              <a:spcAft>
                <a:spcPct val="0"/>
              </a:spcAft>
              <a:defRPr sz="900" spc="30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defRPr>
            </a:lvl1pPr>
          </a:lstStyle>
          <a:p>
            <a:pPr lvl="0" algn="r"/>
            <a:fld id="{189EB3A3-BB94-4E0F-9DE5-D0C6BDAADEC9}" type="slidenum">
              <a:rPr lang="ko-KR" altLang="en-US" b="1" spc="0" baseline="0" noProof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pPr lvl="0" algn="r"/>
              <a:t>‹#›</a:t>
            </a:fld>
            <a:endParaRPr lang="en-US" altLang="ko-KR" b="1" spc="0" baseline="0" noProof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3" name="배경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pic>
        <p:nvPicPr>
          <p:cNvPr id="14" name="그림 13" descr="76.png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657" y="836712"/>
            <a:ext cx="7750687" cy="3991873"/>
          </a:xfrm>
          <a:prstGeom prst="rect">
            <a:avLst/>
          </a:prstGeom>
        </p:spPr>
      </p:pic>
      <p:grpSp>
        <p:nvGrpSpPr>
          <p:cNvPr id="15" name="그룹 14"/>
          <p:cNvGrpSpPr/>
          <p:nvPr userDrawn="1"/>
        </p:nvGrpSpPr>
        <p:grpSpPr>
          <a:xfrm>
            <a:off x="675742" y="4844777"/>
            <a:ext cx="7812000" cy="1491375"/>
            <a:chOff x="675742" y="5167131"/>
            <a:chExt cx="7812000" cy="1491375"/>
          </a:xfrm>
        </p:grpSpPr>
        <p:pic>
          <p:nvPicPr>
            <p:cNvPr id="16" name="그림 15" descr="15.png"/>
            <p:cNvPicPr>
              <a:picLocks/>
            </p:cNvPicPr>
            <p:nvPr/>
          </p:nvPicPr>
          <p:blipFill>
            <a:blip r:embed="rId5" cstate="print">
              <a:grayscl/>
            </a:blip>
            <a:stretch>
              <a:fillRect/>
            </a:stretch>
          </p:blipFill>
          <p:spPr>
            <a:xfrm>
              <a:off x="675742" y="6504139"/>
              <a:ext cx="7812000" cy="154367"/>
            </a:xfrm>
            <a:prstGeom prst="rect">
              <a:avLst/>
            </a:prstGeom>
          </p:spPr>
        </p:pic>
        <p:sp>
          <p:nvSpPr>
            <p:cNvPr id="17" name="한쪽 모서리가 잘린 사각형 16"/>
            <p:cNvSpPr/>
            <p:nvPr/>
          </p:nvSpPr>
          <p:spPr>
            <a:xfrm flipH="1">
              <a:off x="914400" y="5309218"/>
              <a:ext cx="7315200" cy="1188000"/>
            </a:xfrm>
            <a:prstGeom prst="snip1Rect">
              <a:avLst>
                <a:gd name="adj" fmla="val 8905"/>
              </a:avLst>
            </a:prstGeom>
            <a:gradFill>
              <a:gsLst>
                <a:gs pos="0">
                  <a:srgbClr val="F4F4F5"/>
                </a:gs>
                <a:gs pos="62000">
                  <a:srgbClr val="AEAEAE"/>
                </a:gs>
              </a:gsLst>
              <a:lin ang="5400000" scaled="0"/>
            </a:gradFill>
            <a:ln w="3175">
              <a:gradFill>
                <a:gsLst>
                  <a:gs pos="0">
                    <a:srgbClr val="C2C2C2"/>
                  </a:gs>
                  <a:gs pos="100000">
                    <a:srgbClr val="C2C2C2"/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79"/>
              <a:endParaRPr lang="ko-KR" altLang="en-US" sz="1400">
                <a:solidFill>
                  <a:prstClr val="white"/>
                </a:solidFill>
              </a:endParaRPr>
            </a:p>
          </p:txBody>
        </p:sp>
        <p:pic>
          <p:nvPicPr>
            <p:cNvPr id="18" name="그림 46" descr="HDi-10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15432" y="5297557"/>
              <a:ext cx="2173550" cy="939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모서리가 둥근 직사각형 23"/>
            <p:cNvSpPr/>
            <p:nvPr/>
          </p:nvSpPr>
          <p:spPr bwMode="auto">
            <a:xfrm>
              <a:off x="959616" y="5349233"/>
              <a:ext cx="7224768" cy="1106501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79">
                <a:defRPr/>
              </a:pPr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834560" y="5167751"/>
              <a:ext cx="1989028" cy="287971"/>
            </a:xfrm>
            <a:prstGeom prst="parallelogram">
              <a:avLst>
                <a:gd name="adj" fmla="val 48256"/>
              </a:avLst>
            </a:prstGeom>
            <a:gradFill flip="none" rotWithShape="1">
              <a:gsLst>
                <a:gs pos="0">
                  <a:srgbClr val="00B0F0"/>
                </a:gs>
                <a:gs pos="50000">
                  <a:srgbClr val="0070C0"/>
                </a:gs>
                <a:gs pos="100000">
                  <a:srgbClr val="084A86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각 삼각형 25"/>
            <p:cNvSpPr/>
            <p:nvPr/>
          </p:nvSpPr>
          <p:spPr>
            <a:xfrm flipH="1" flipV="1">
              <a:off x="834557" y="5454866"/>
              <a:ext cx="84540" cy="86400"/>
            </a:xfrm>
            <a:prstGeom prst="rtTriangle">
              <a:avLst/>
            </a:prstGeom>
            <a:gradFill>
              <a:gsLst>
                <a:gs pos="0">
                  <a:srgbClr val="00355C"/>
                </a:gs>
                <a:gs pos="100000">
                  <a:srgbClr val="004D86"/>
                </a:gs>
              </a:gsLst>
              <a:lin ang="16200000" scaled="0"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7" name="그림 26" descr="HDi-10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77186" y="5167131"/>
              <a:ext cx="1703052" cy="204175"/>
            </a:xfrm>
            <a:prstGeom prst="parallelogram">
              <a:avLst>
                <a:gd name="adj" fmla="val 49501"/>
              </a:avLst>
            </a:prstGeom>
            <a:noFill/>
            <a:ln>
              <a:noFill/>
            </a:ln>
          </p:spPr>
        </p:pic>
        <p:sp>
          <p:nvSpPr>
            <p:cNvPr id="28" name="제목 2"/>
            <p:cNvSpPr txBox="1">
              <a:spLocks/>
            </p:cNvSpPr>
            <p:nvPr/>
          </p:nvSpPr>
          <p:spPr>
            <a:xfrm>
              <a:off x="983320" y="5171283"/>
              <a:ext cx="1705642" cy="295466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6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국내</a:t>
              </a:r>
              <a:r>
                <a:rPr lang="en-US" altLang="ko-KR" sz="16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ko-KR" altLang="en-US" sz="16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외 사무소</a:t>
              </a:r>
            </a:p>
          </p:txBody>
        </p:sp>
      </p:grpSp>
      <p:sp>
        <p:nvSpPr>
          <p:cNvPr id="29" name="텍스트 개체 틀 3"/>
          <p:cNvSpPr txBox="1">
            <a:spLocks/>
          </p:cNvSpPr>
          <p:nvPr userDrawn="1"/>
        </p:nvSpPr>
        <p:spPr>
          <a:xfrm>
            <a:off x="2433808" y="5265032"/>
            <a:ext cx="2051554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서울시 강남구 역삼동 </a:t>
            </a:r>
          </a:p>
        </p:txBody>
      </p:sp>
      <p:grpSp>
        <p:nvGrpSpPr>
          <p:cNvPr id="30" name="그룹 29"/>
          <p:cNvGrpSpPr/>
          <p:nvPr userDrawn="1"/>
        </p:nvGrpSpPr>
        <p:grpSpPr>
          <a:xfrm>
            <a:off x="1174231" y="5260635"/>
            <a:ext cx="1597569" cy="338554"/>
            <a:chOff x="3526861" y="2372390"/>
            <a:chExt cx="1597569" cy="338554"/>
          </a:xfrm>
        </p:grpSpPr>
        <p:sp>
          <p:nvSpPr>
            <p:cNvPr id="31" name="텍스트 개체 틀 3"/>
            <p:cNvSpPr txBox="1">
              <a:spLocks/>
            </p:cNvSpPr>
            <p:nvPr/>
          </p:nvSpPr>
          <p:spPr>
            <a:xfrm>
              <a:off x="3526861" y="2372390"/>
              <a:ext cx="1597569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b="1" spc="-50">
                  <a:solidFill>
                    <a:srgbClr val="0050A4"/>
                  </a:solidFill>
                </a:rPr>
                <a:t>Headquarter</a:t>
              </a:r>
              <a:endParaRPr lang="en-US" altLang="ko-KR" sz="1600" b="1" spc="-50" smtClean="0">
                <a:solidFill>
                  <a:srgbClr val="0050A4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 flipH="1">
              <a:off x="3546605" y="2374458"/>
              <a:ext cx="102795" cy="88794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텍스트 개체 틀 3"/>
          <p:cNvSpPr txBox="1">
            <a:spLocks/>
          </p:cNvSpPr>
          <p:nvPr userDrawn="1"/>
        </p:nvSpPr>
        <p:spPr>
          <a:xfrm>
            <a:off x="5760806" y="5265032"/>
            <a:ext cx="2195570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실리콘밸리 </a:t>
            </a:r>
            <a:r>
              <a:rPr lang="en-US" altLang="ko-KR" sz="16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San Jose</a:t>
            </a:r>
            <a:endParaRPr lang="ko-KR" altLang="en-US" sz="16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4" name="그룹 33"/>
          <p:cNvGrpSpPr/>
          <p:nvPr userDrawn="1"/>
        </p:nvGrpSpPr>
        <p:grpSpPr>
          <a:xfrm>
            <a:off x="4807727" y="5260635"/>
            <a:ext cx="990383" cy="338554"/>
            <a:chOff x="3526861" y="2372390"/>
            <a:chExt cx="990383" cy="338554"/>
          </a:xfrm>
        </p:grpSpPr>
        <p:sp>
          <p:nvSpPr>
            <p:cNvPr id="35" name="텍스트 개체 틀 3"/>
            <p:cNvSpPr txBox="1">
              <a:spLocks/>
            </p:cNvSpPr>
            <p:nvPr/>
          </p:nvSpPr>
          <p:spPr>
            <a:xfrm>
              <a:off x="3526861" y="2372390"/>
              <a:ext cx="990383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Font typeface="Arial" panose="020B0604020202020204" pitchFamily="34" charset="0"/>
                <a:buNone/>
              </a:pPr>
              <a:r>
                <a:rPr lang="ko-KR" altLang="en-US" sz="1600" b="1">
                  <a:solidFill>
                    <a:srgbClr val="0050A4"/>
                  </a:solidFill>
                </a:rPr>
                <a:t>미국 지사 </a:t>
              </a:r>
              <a:endParaRPr lang="en-US" altLang="ko-KR" sz="1600" b="1" smtClean="0">
                <a:solidFill>
                  <a:srgbClr val="0050A4"/>
                </a:solidFill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H="1">
              <a:off x="3546605" y="2374458"/>
              <a:ext cx="102795" cy="88794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sp>
        <p:nvSpPr>
          <p:cNvPr id="40" name="텍스트 개체 틀 3"/>
          <p:cNvSpPr txBox="1">
            <a:spLocks/>
          </p:cNvSpPr>
          <p:nvPr userDrawn="1"/>
        </p:nvSpPr>
        <p:spPr>
          <a:xfrm>
            <a:off x="2433808" y="5667366"/>
            <a:ext cx="2051554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대전시 유성구 가정동 </a:t>
            </a:r>
          </a:p>
        </p:txBody>
      </p:sp>
      <p:grpSp>
        <p:nvGrpSpPr>
          <p:cNvPr id="41" name="그룹 40"/>
          <p:cNvGrpSpPr/>
          <p:nvPr userDrawn="1"/>
        </p:nvGrpSpPr>
        <p:grpSpPr>
          <a:xfrm>
            <a:off x="1174231" y="5662969"/>
            <a:ext cx="1290991" cy="338554"/>
            <a:chOff x="3526861" y="2372390"/>
            <a:chExt cx="1290991" cy="338554"/>
          </a:xfrm>
        </p:grpSpPr>
        <p:sp>
          <p:nvSpPr>
            <p:cNvPr id="42" name="텍스트 개체 틀 3"/>
            <p:cNvSpPr txBox="1">
              <a:spLocks/>
            </p:cNvSpPr>
            <p:nvPr/>
          </p:nvSpPr>
          <p:spPr>
            <a:xfrm>
              <a:off x="3526861" y="2372390"/>
              <a:ext cx="129099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Font typeface="Arial" panose="020B0604020202020204" pitchFamily="34" charset="0"/>
                <a:buNone/>
              </a:pPr>
              <a:r>
                <a:rPr lang="ko-KR" altLang="en-US" sz="1600" b="1">
                  <a:solidFill>
                    <a:srgbClr val="0050A4"/>
                  </a:solidFill>
                </a:rPr>
                <a:t>대전 </a:t>
              </a:r>
              <a:r>
                <a:rPr lang="ko-KR" altLang="en-US" sz="1600" b="1" smtClean="0">
                  <a:solidFill>
                    <a:srgbClr val="0050A4"/>
                  </a:solidFill>
                </a:rPr>
                <a:t>사무소</a:t>
              </a:r>
              <a:endParaRPr lang="en-US" altLang="ko-KR" sz="1600" b="1" smtClean="0">
                <a:solidFill>
                  <a:srgbClr val="0050A4"/>
                </a:solidFill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 flipH="1">
              <a:off x="3546605" y="2374458"/>
              <a:ext cx="102795" cy="88794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텍스트 개체 틀 3"/>
          <p:cNvSpPr txBox="1">
            <a:spLocks/>
          </p:cNvSpPr>
          <p:nvPr userDrawn="1"/>
        </p:nvSpPr>
        <p:spPr>
          <a:xfrm>
            <a:off x="5760806" y="5667366"/>
            <a:ext cx="2195570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스웨덴 아톨릭</a:t>
            </a:r>
          </a:p>
        </p:txBody>
      </p:sp>
      <p:grpSp>
        <p:nvGrpSpPr>
          <p:cNvPr id="45" name="그룹 44"/>
          <p:cNvGrpSpPr/>
          <p:nvPr userDrawn="1"/>
        </p:nvGrpSpPr>
        <p:grpSpPr>
          <a:xfrm>
            <a:off x="4807727" y="5662969"/>
            <a:ext cx="990383" cy="338554"/>
            <a:chOff x="3526861" y="2372390"/>
            <a:chExt cx="990383" cy="338554"/>
          </a:xfrm>
        </p:grpSpPr>
        <p:sp>
          <p:nvSpPr>
            <p:cNvPr id="46" name="텍스트 개체 틀 3"/>
            <p:cNvSpPr txBox="1">
              <a:spLocks/>
            </p:cNvSpPr>
            <p:nvPr/>
          </p:nvSpPr>
          <p:spPr>
            <a:xfrm>
              <a:off x="3526861" y="2372390"/>
              <a:ext cx="990383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Font typeface="Arial" panose="020B0604020202020204" pitchFamily="34" charset="0"/>
                <a:buNone/>
              </a:pPr>
              <a:r>
                <a:rPr lang="ko-KR" altLang="en-US" sz="1600" b="1">
                  <a:solidFill>
                    <a:srgbClr val="0050A4"/>
                  </a:solidFill>
                </a:rPr>
                <a:t>유럽 협력 </a:t>
              </a:r>
              <a:endParaRPr lang="en-US" altLang="ko-KR" sz="1600" b="1" smtClean="0">
                <a:solidFill>
                  <a:srgbClr val="0050A4"/>
                </a:solidFill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 flipH="1">
              <a:off x="3546605" y="2403718"/>
              <a:ext cx="102795" cy="88794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타원1"/>
          <p:cNvSpPr/>
          <p:nvPr userDrawn="1"/>
        </p:nvSpPr>
        <p:spPr>
          <a:xfrm>
            <a:off x="3777629" y="2401928"/>
            <a:ext cx="426252" cy="426634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49" name="타원2"/>
          <p:cNvSpPr>
            <a:spLocks noChangeAspect="1"/>
          </p:cNvSpPr>
          <p:nvPr userDrawn="1"/>
        </p:nvSpPr>
        <p:spPr>
          <a:xfrm>
            <a:off x="3673541" y="2298031"/>
            <a:ext cx="634428" cy="63442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50" name="타원3"/>
          <p:cNvSpPr/>
          <p:nvPr userDrawn="1"/>
        </p:nvSpPr>
        <p:spPr>
          <a:xfrm>
            <a:off x="3599292" y="2224013"/>
            <a:ext cx="782926" cy="782464"/>
          </a:xfrm>
          <a:prstGeom prst="ellipse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grpSp>
        <p:nvGrpSpPr>
          <p:cNvPr id="51" name="볼"/>
          <p:cNvGrpSpPr>
            <a:grpSpLocks/>
          </p:cNvGrpSpPr>
          <p:nvPr userDrawn="1"/>
        </p:nvGrpSpPr>
        <p:grpSpPr bwMode="auto">
          <a:xfrm>
            <a:off x="3638616" y="2263106"/>
            <a:ext cx="704278" cy="704278"/>
            <a:chOff x="2908525" y="2534891"/>
            <a:chExt cx="918353" cy="918359"/>
          </a:xfrm>
        </p:grpSpPr>
        <p:pic>
          <p:nvPicPr>
            <p:cNvPr id="52" name="볼" descr="Z:\A.2009프로젝트\B.09년 진행\055.2009년05월13일~05월25일_누리플랜 광주천 입찰 PPT\work\png\대훈PNG\누리플랜내지_004.png"/>
            <p:cNvPicPr>
              <a:picLocks noChangeAspect="1" noChangeArrowheads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2908525" y="2534891"/>
              <a:ext cx="918353" cy="918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타원 52"/>
            <p:cNvSpPr/>
            <p:nvPr/>
          </p:nvSpPr>
          <p:spPr bwMode="auto">
            <a:xfrm>
              <a:off x="3350225" y="2949569"/>
              <a:ext cx="34925" cy="349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54" name="그룹 1"/>
          <p:cNvGrpSpPr/>
          <p:nvPr userDrawn="1"/>
        </p:nvGrpSpPr>
        <p:grpSpPr>
          <a:xfrm>
            <a:off x="3884930" y="1756603"/>
            <a:ext cx="1991840" cy="381002"/>
            <a:chOff x="3876304" y="1941853"/>
            <a:chExt cx="1991840" cy="381002"/>
          </a:xfrm>
        </p:grpSpPr>
        <p:sp>
          <p:nvSpPr>
            <p:cNvPr id="55" name="모서리가 둥근 직사각형 54"/>
            <p:cNvSpPr/>
            <p:nvPr/>
          </p:nvSpPr>
          <p:spPr>
            <a:xfrm rot="16200000">
              <a:off x="4681723" y="1136434"/>
              <a:ext cx="381002" cy="19918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46000">
                  <a:schemeClr val="bg1">
                    <a:lumMod val="95000"/>
                    <a:alpha val="93000"/>
                  </a:schemeClr>
                </a:gs>
                <a:gs pos="6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/>
            </a:p>
          </p:txBody>
        </p:sp>
        <p:sp>
          <p:nvSpPr>
            <p:cNvPr id="56" name="제목 2"/>
            <p:cNvSpPr txBox="1">
              <a:spLocks/>
            </p:cNvSpPr>
            <p:nvPr/>
          </p:nvSpPr>
          <p:spPr>
            <a:xfrm>
              <a:off x="4315631" y="2053875"/>
              <a:ext cx="604903" cy="22159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현대하모니 M" panose="02020603020101020101" pitchFamily="18" charset="-127"/>
                  <a:cs typeface="Arial" panose="020B0604020202020204" pitchFamily="34" charset="0"/>
                </a:rPr>
                <a:t>Korea</a:t>
              </a:r>
            </a:p>
          </p:txBody>
        </p:sp>
        <p:pic>
          <p:nvPicPr>
            <p:cNvPr id="57" name="Picture 2" descr="F:\※UNICODE2 2016 powerpoint\07.2016년3월7일~3월25일_슈어소프트테크 회사소개서 프레젠테이션\from\유니코드_디자인요청파일\슈어소프트테크_CI\슈어소프트 CI_2016_normal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7707" y="1957114"/>
              <a:ext cx="722312" cy="32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8" name="직선 연결선 57"/>
            <p:cNvCxnSpPr/>
            <p:nvPr/>
          </p:nvCxnSpPr>
          <p:spPr>
            <a:xfrm>
              <a:off x="4832276" y="2018055"/>
              <a:ext cx="0" cy="228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한국 -------------------------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17" y="1661356"/>
            <a:ext cx="795857" cy="958788"/>
          </a:xfrm>
          <a:prstGeom prst="rect">
            <a:avLst/>
          </a:prstGeom>
        </p:spPr>
      </p:pic>
      <p:sp>
        <p:nvSpPr>
          <p:cNvPr id="60" name="타원1"/>
          <p:cNvSpPr/>
          <p:nvPr userDrawn="1"/>
        </p:nvSpPr>
        <p:spPr>
          <a:xfrm>
            <a:off x="6270663" y="2117257"/>
            <a:ext cx="426252" cy="426634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61" name="타원2"/>
          <p:cNvSpPr>
            <a:spLocks noChangeAspect="1"/>
          </p:cNvSpPr>
          <p:nvPr userDrawn="1"/>
        </p:nvSpPr>
        <p:spPr>
          <a:xfrm>
            <a:off x="6166575" y="2013360"/>
            <a:ext cx="634428" cy="63442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62" name="타원3"/>
          <p:cNvSpPr/>
          <p:nvPr userDrawn="1"/>
        </p:nvSpPr>
        <p:spPr>
          <a:xfrm>
            <a:off x="6092326" y="1939342"/>
            <a:ext cx="782926" cy="782464"/>
          </a:xfrm>
          <a:prstGeom prst="ellipse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grpSp>
        <p:nvGrpSpPr>
          <p:cNvPr id="63" name="볼"/>
          <p:cNvGrpSpPr>
            <a:grpSpLocks/>
          </p:cNvGrpSpPr>
          <p:nvPr userDrawn="1"/>
        </p:nvGrpSpPr>
        <p:grpSpPr bwMode="auto">
          <a:xfrm>
            <a:off x="6131650" y="1978435"/>
            <a:ext cx="704278" cy="704278"/>
            <a:chOff x="2908525" y="2534891"/>
            <a:chExt cx="918353" cy="918359"/>
          </a:xfrm>
        </p:grpSpPr>
        <p:pic>
          <p:nvPicPr>
            <p:cNvPr id="64" name="볼" descr="Z:\A.2009프로젝트\B.09년 진행\055.2009년05월13일~05월25일_누리플랜 광주천 입찰 PPT\work\png\대훈PNG\누리플랜내지_004.png"/>
            <p:cNvPicPr>
              <a:picLocks noChangeAspect="1" noChangeArrowheads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2908525" y="2534891"/>
              <a:ext cx="918353" cy="918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" name="타원 64"/>
            <p:cNvSpPr/>
            <p:nvPr/>
          </p:nvSpPr>
          <p:spPr bwMode="auto">
            <a:xfrm>
              <a:off x="3350225" y="2949569"/>
              <a:ext cx="34925" cy="349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6" name="그룹 2"/>
          <p:cNvGrpSpPr/>
          <p:nvPr userDrawn="1"/>
        </p:nvGrpSpPr>
        <p:grpSpPr>
          <a:xfrm>
            <a:off x="6375919" y="1466789"/>
            <a:ext cx="1991840" cy="381002"/>
            <a:chOff x="6561846" y="1772125"/>
            <a:chExt cx="1991840" cy="381002"/>
          </a:xfrm>
        </p:grpSpPr>
        <p:sp>
          <p:nvSpPr>
            <p:cNvPr id="67" name="모서리가 둥근 직사각형 66"/>
            <p:cNvSpPr/>
            <p:nvPr/>
          </p:nvSpPr>
          <p:spPr>
            <a:xfrm rot="16200000">
              <a:off x="7367265" y="966706"/>
              <a:ext cx="381002" cy="19918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46000">
                  <a:schemeClr val="bg1">
                    <a:lumMod val="95000"/>
                    <a:alpha val="93000"/>
                  </a:schemeClr>
                </a:gs>
                <a:gs pos="6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/>
            </a:p>
          </p:txBody>
        </p:sp>
        <p:sp>
          <p:nvSpPr>
            <p:cNvPr id="68" name="제목 2"/>
            <p:cNvSpPr txBox="1">
              <a:spLocks/>
            </p:cNvSpPr>
            <p:nvPr/>
          </p:nvSpPr>
          <p:spPr>
            <a:xfrm>
              <a:off x="7055091" y="1884147"/>
              <a:ext cx="604903" cy="20127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현대하모니 M" panose="02020603020101020101" pitchFamily="18" charset="-127"/>
                  <a:cs typeface="Arial" panose="020B0604020202020204" pitchFamily="34" charset="0"/>
                </a:rPr>
                <a:t>USA</a:t>
              </a:r>
              <a:endPara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69" name="Picture 2" descr="F:\※UNICODE2 2016 powerpoint\07.2016년3월7일~3월25일_슈어소프트테크 회사소개서 프레젠테이션\from\유니코드_디자인요청파일\슈어소프트테크_CI\슈어소프트 CI_2016_normal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3249" y="1787386"/>
              <a:ext cx="722312" cy="32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0" name="직선 연결선 69"/>
            <p:cNvCxnSpPr/>
            <p:nvPr/>
          </p:nvCxnSpPr>
          <p:spPr>
            <a:xfrm>
              <a:off x="7517818" y="1848327"/>
              <a:ext cx="0" cy="228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미국  -------------------------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06" y="1371542"/>
            <a:ext cx="795857" cy="958788"/>
          </a:xfrm>
          <a:prstGeom prst="rect">
            <a:avLst/>
          </a:prstGeom>
        </p:spPr>
      </p:pic>
      <p:sp>
        <p:nvSpPr>
          <p:cNvPr id="72" name="타원1"/>
          <p:cNvSpPr/>
          <p:nvPr userDrawn="1"/>
        </p:nvSpPr>
        <p:spPr>
          <a:xfrm>
            <a:off x="887780" y="2074125"/>
            <a:ext cx="426252" cy="426634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73" name="타원2"/>
          <p:cNvSpPr>
            <a:spLocks noChangeAspect="1"/>
          </p:cNvSpPr>
          <p:nvPr userDrawn="1"/>
        </p:nvSpPr>
        <p:spPr>
          <a:xfrm>
            <a:off x="783692" y="1970228"/>
            <a:ext cx="634428" cy="63442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74" name="타원3"/>
          <p:cNvSpPr/>
          <p:nvPr userDrawn="1"/>
        </p:nvSpPr>
        <p:spPr>
          <a:xfrm>
            <a:off x="709443" y="1896210"/>
            <a:ext cx="782926" cy="782464"/>
          </a:xfrm>
          <a:prstGeom prst="ellipse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grpSp>
        <p:nvGrpSpPr>
          <p:cNvPr id="75" name="볼"/>
          <p:cNvGrpSpPr>
            <a:grpSpLocks/>
          </p:cNvGrpSpPr>
          <p:nvPr userDrawn="1"/>
        </p:nvGrpSpPr>
        <p:grpSpPr bwMode="auto">
          <a:xfrm>
            <a:off x="748767" y="1935303"/>
            <a:ext cx="704278" cy="704278"/>
            <a:chOff x="2908525" y="2534891"/>
            <a:chExt cx="918353" cy="918359"/>
          </a:xfrm>
        </p:grpSpPr>
        <p:pic>
          <p:nvPicPr>
            <p:cNvPr id="76" name="볼" descr="Z:\A.2009프로젝트\B.09년 진행\055.2009년05월13일~05월25일_누리플랜 광주천 입찰 PPT\work\png\대훈PNG\누리플랜내지_004.png"/>
            <p:cNvPicPr>
              <a:picLocks noChangeAspect="1" noChangeArrowheads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2908525" y="2534891"/>
              <a:ext cx="918353" cy="918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타원 76"/>
            <p:cNvSpPr/>
            <p:nvPr/>
          </p:nvSpPr>
          <p:spPr bwMode="auto">
            <a:xfrm>
              <a:off x="3350225" y="2949569"/>
              <a:ext cx="34925" cy="349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78" name="그룹 3"/>
          <p:cNvGrpSpPr/>
          <p:nvPr userDrawn="1"/>
        </p:nvGrpSpPr>
        <p:grpSpPr>
          <a:xfrm>
            <a:off x="992571" y="1431041"/>
            <a:ext cx="2103953" cy="381002"/>
            <a:chOff x="1001197" y="1650795"/>
            <a:chExt cx="2103953" cy="381002"/>
          </a:xfrm>
        </p:grpSpPr>
        <p:sp>
          <p:nvSpPr>
            <p:cNvPr id="79" name="모서리가 둥근 직사각형 78"/>
            <p:cNvSpPr/>
            <p:nvPr/>
          </p:nvSpPr>
          <p:spPr>
            <a:xfrm rot="16200000">
              <a:off x="1862673" y="789319"/>
              <a:ext cx="381002" cy="210395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46000">
                  <a:schemeClr val="bg1">
                    <a:lumMod val="95000"/>
                    <a:alpha val="93000"/>
                  </a:schemeClr>
                </a:gs>
                <a:gs pos="6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/>
            </a:p>
          </p:txBody>
        </p:sp>
        <p:sp>
          <p:nvSpPr>
            <p:cNvPr id="80" name="제목 2"/>
            <p:cNvSpPr txBox="1">
              <a:spLocks/>
            </p:cNvSpPr>
            <p:nvPr/>
          </p:nvSpPr>
          <p:spPr>
            <a:xfrm>
              <a:off x="1440524" y="1744181"/>
              <a:ext cx="604903" cy="20127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현대하모니 M" panose="02020603020101020101" pitchFamily="18" charset="-127"/>
                  <a:cs typeface="Arial" panose="020B0604020202020204" pitchFamily="34" charset="0"/>
                </a:rPr>
                <a:t>Sweden</a:t>
              </a:r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2110712" y="1726997"/>
              <a:ext cx="0" cy="228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6669" y="1787340"/>
              <a:ext cx="805069" cy="147667"/>
            </a:xfrm>
            <a:prstGeom prst="rect">
              <a:avLst/>
            </a:prstGeom>
          </p:spPr>
        </p:pic>
      </p:grpSp>
      <p:pic>
        <p:nvPicPr>
          <p:cNvPr id="83" name="스웨덴 -------------------------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8" y="1335794"/>
            <a:ext cx="795857" cy="958788"/>
          </a:xfrm>
          <a:prstGeom prst="rect">
            <a:avLst/>
          </a:prstGeom>
        </p:spPr>
      </p:pic>
      <p:sp>
        <p:nvSpPr>
          <p:cNvPr id="84" name="텍스트 개체 틀 3"/>
          <p:cNvSpPr txBox="1">
            <a:spLocks/>
          </p:cNvSpPr>
          <p:nvPr userDrawn="1"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회사 위치</a:t>
            </a:r>
            <a:endParaRPr lang="ko-KR" altLang="en-US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64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5E-6 -0.02755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0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4.07407E-6 L 0.02135 -4.07407E-6 " pathEditMode="relative" rAng="0" ptsTypes="AA">
                                      <p:cBhvr>
                                        <p:cTn id="58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2136 -1.48148E-6 L 2.5E-6 -1.48148E-6 " pathEditMode="relative" rAng="0" ptsTypes="AA">
                                      <p:cBhvr>
                                        <p:cTn id="63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07407E-6 L 0.02135 -4.07407E-6 " pathEditMode="relative" rAng="0" ptsTypes="AA">
                                      <p:cBhvr>
                                        <p:cTn id="68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136 -1.48148E-6 L 2.5E-6 -1.48148E-6 " pathEditMode="relative" rAng="0" ptsTypes="AA">
                                      <p:cBhvr>
                                        <p:cTn id="73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3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4.07407E-6 L 0.02135 -4.07407E-6 " pathEditMode="relative" rAng="0" ptsTypes="AA">
                                      <p:cBhvr>
                                        <p:cTn id="117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2136 -1.48148E-6 L 2.5E-6 -1.48148E-6 " pathEditMode="relative" rAng="0" ptsTypes="AA">
                                      <p:cBhvr>
                                        <p:cTn id="122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0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7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7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3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4.07407E-6 L 0.02135 -4.07407E-6 " pathEditMode="relative" rAng="0" ptsTypes="AA">
                                      <p:cBhvr>
                                        <p:cTn id="166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63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2136 -1.48148E-6 L 2.5E-6 -1.48148E-6 " pathEditMode="relative" rAng="0" ptsTypes="AA">
                                      <p:cBhvr>
                                        <p:cTn id="171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3" grpId="0"/>
      <p:bldP spid="33" grpId="1"/>
      <p:bldP spid="40" grpId="0"/>
      <p:bldP spid="40" grpId="1"/>
      <p:bldP spid="44" grpId="0"/>
      <p:bldP spid="44" grpId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6550729"/>
            <a:ext cx="9144000" cy="307271"/>
            <a:chOff x="0" y="6586729"/>
            <a:chExt cx="9144000" cy="307271"/>
          </a:xfrm>
        </p:grpSpPr>
        <p:sp>
          <p:nvSpPr>
            <p:cNvPr id="7" name="직사각형 6"/>
            <p:cNvSpPr/>
            <p:nvPr/>
          </p:nvSpPr>
          <p:spPr>
            <a:xfrm>
              <a:off x="0" y="6606000"/>
              <a:ext cx="9144000" cy="28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586729"/>
              <a:ext cx="9144000" cy="3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850" y="6680751"/>
              <a:ext cx="1800000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soft" dir="t"/>
              </a:scene3d>
              <a:sp3d prstMaterial="softEdge">
                <a:bevelT w="1270" h="127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2065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spc="0" baseline="0" dirty="0" err="1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Suresoft</a:t>
              </a:r>
              <a:r>
                <a:rPr lang="en-US" altLang="ko-KR" sz="900" spc="0" baseline="0" dirty="0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Technologies Inc.</a:t>
              </a:r>
            </a:p>
          </p:txBody>
        </p:sp>
      </p:grpSp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6383826" y="6640581"/>
            <a:ext cx="2423266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soft" dir="t"/>
            </a:scene3d>
            <a:sp3d prstMaterial="softEdge">
              <a:bevelT w="1270" h="127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indent="-120650" fontAlgn="base" latinLnBrk="0">
              <a:spcBef>
                <a:spcPct val="0"/>
              </a:spcBef>
              <a:spcAft>
                <a:spcPct val="0"/>
              </a:spcAft>
              <a:defRPr sz="900" spc="30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defRPr>
            </a:lvl1pPr>
          </a:lstStyle>
          <a:p>
            <a:pPr lvl="0" algn="r"/>
            <a:fld id="{189EB3A3-BB94-4E0F-9DE5-D0C6BDAADEC9}" type="slidenum">
              <a:rPr lang="ko-KR" altLang="en-US" b="1" spc="0" baseline="0" noProof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pPr lvl="0" algn="r"/>
              <a:t>‹#›</a:t>
            </a:fld>
            <a:endParaRPr lang="en-US" altLang="ko-KR" b="1" spc="0" baseline="0" noProof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4" name="텍스트 개체 틀 3"/>
          <p:cNvSpPr txBox="1">
            <a:spLocks/>
          </p:cNvSpPr>
          <p:nvPr userDrawn="1"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50A4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주요 고객</a:t>
            </a:r>
          </a:p>
        </p:txBody>
      </p:sp>
      <p:pic>
        <p:nvPicPr>
          <p:cNvPr id="85" name="그림 8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86" name="그림 8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pic>
        <p:nvPicPr>
          <p:cNvPr id="87" name="배경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grpSp>
        <p:nvGrpSpPr>
          <p:cNvPr id="88" name="그룹 87"/>
          <p:cNvGrpSpPr/>
          <p:nvPr userDrawn="1"/>
        </p:nvGrpSpPr>
        <p:grpSpPr>
          <a:xfrm>
            <a:off x="-1" y="630627"/>
            <a:ext cx="9144002" cy="5921306"/>
            <a:chOff x="348399" y="805800"/>
            <a:chExt cx="8447935" cy="5921306"/>
          </a:xfrm>
        </p:grpSpPr>
        <p:pic>
          <p:nvPicPr>
            <p:cNvPr id="89" name="Picture 2" descr="F:\※UNICODE4 소스\1.PPT작업 소스\비츠로시스소스\배경\019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" r="5786" b="15929"/>
            <a:stretch/>
          </p:blipFill>
          <p:spPr bwMode="auto">
            <a:xfrm>
              <a:off x="348400" y="805800"/>
              <a:ext cx="8447934" cy="4875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F:\※UNICODE4 소스\1.PPT작업 소스\비츠로시스소스\배경\019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" t="73793" r="5785" b="8121"/>
            <a:stretch/>
          </p:blipFill>
          <p:spPr bwMode="auto">
            <a:xfrm>
              <a:off x="348399" y="5678235"/>
              <a:ext cx="8447934" cy="1048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1" name="직선 연결선 90"/>
          <p:cNvCxnSpPr/>
          <p:nvPr userDrawn="1"/>
        </p:nvCxnSpPr>
        <p:spPr>
          <a:xfrm>
            <a:off x="1178596" y="2021524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 userDrawn="1"/>
        </p:nvCxnSpPr>
        <p:spPr>
          <a:xfrm>
            <a:off x="1178596" y="3270441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 userDrawn="1"/>
        </p:nvCxnSpPr>
        <p:spPr>
          <a:xfrm>
            <a:off x="1178596" y="4671883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 userDrawn="1"/>
        </p:nvCxnSpPr>
        <p:spPr>
          <a:xfrm>
            <a:off x="1178596" y="5376871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 userDrawn="1"/>
        </p:nvCxnSpPr>
        <p:spPr>
          <a:xfrm>
            <a:off x="1178596" y="5797807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 userDrawn="1"/>
        </p:nvCxnSpPr>
        <p:spPr>
          <a:xfrm>
            <a:off x="1178596" y="3968325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/>
          <p:cNvGrpSpPr/>
          <p:nvPr userDrawn="1"/>
        </p:nvGrpSpPr>
        <p:grpSpPr>
          <a:xfrm>
            <a:off x="493762" y="1076583"/>
            <a:ext cx="627210" cy="900000"/>
            <a:chOff x="429086" y="1132590"/>
            <a:chExt cx="639426" cy="923162"/>
          </a:xfrm>
        </p:grpSpPr>
        <p:sp>
          <p:nvSpPr>
            <p:cNvPr id="98" name="모서리가 둥근 직사각형 97"/>
            <p:cNvSpPr/>
            <p:nvPr/>
          </p:nvSpPr>
          <p:spPr>
            <a:xfrm rot="10800000">
              <a:off x="429086" y="1132590"/>
              <a:ext cx="639426" cy="923162"/>
            </a:xfrm>
            <a:prstGeom prst="roundRect">
              <a:avLst>
                <a:gd name="adj" fmla="val 5420"/>
              </a:avLst>
            </a:prstGeom>
            <a:gradFill flip="none" rotWithShape="1"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9" name="text 1"/>
            <p:cNvSpPr txBox="1">
              <a:spLocks/>
            </p:cNvSpPr>
            <p:nvPr/>
          </p:nvSpPr>
          <p:spPr>
            <a:xfrm>
              <a:off x="482359" y="1471830"/>
              <a:ext cx="532882" cy="2446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600" spc="-80">
                  <a:latin typeface="현대하모니 L" panose="02020603020101020101" pitchFamily="18" charset="-127"/>
                  <a:ea typeface="현대하모니 L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국방</a:t>
              </a:r>
            </a:p>
          </p:txBody>
        </p:sp>
      </p:grpSp>
      <p:grpSp>
        <p:nvGrpSpPr>
          <p:cNvPr id="100" name="그룹 99"/>
          <p:cNvGrpSpPr/>
          <p:nvPr userDrawn="1"/>
        </p:nvGrpSpPr>
        <p:grpSpPr>
          <a:xfrm>
            <a:off x="493762" y="2055591"/>
            <a:ext cx="627210" cy="1178096"/>
            <a:chOff x="429086" y="2215301"/>
            <a:chExt cx="639426" cy="1208414"/>
          </a:xfrm>
        </p:grpSpPr>
        <p:sp>
          <p:nvSpPr>
            <p:cNvPr id="101" name="모서리가 둥근 직사각형 100"/>
            <p:cNvSpPr/>
            <p:nvPr/>
          </p:nvSpPr>
          <p:spPr>
            <a:xfrm rot="10800000">
              <a:off x="429086" y="2215301"/>
              <a:ext cx="639426" cy="1208414"/>
            </a:xfrm>
            <a:prstGeom prst="roundRect">
              <a:avLst>
                <a:gd name="adj" fmla="val 5420"/>
              </a:avLst>
            </a:prstGeom>
            <a:gradFill flip="none" rotWithShape="1"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2" name="text 1"/>
            <p:cNvSpPr txBox="1">
              <a:spLocks/>
            </p:cNvSpPr>
            <p:nvPr/>
          </p:nvSpPr>
          <p:spPr>
            <a:xfrm>
              <a:off x="482359" y="2697168"/>
              <a:ext cx="532882" cy="2446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600" spc="-80">
                  <a:latin typeface="현대하모니 L" panose="02020603020101020101" pitchFamily="18" charset="-127"/>
                  <a:ea typeface="현대하모니 L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자동차</a:t>
              </a:r>
            </a:p>
          </p:txBody>
        </p:sp>
      </p:grpSp>
      <p:grpSp>
        <p:nvGrpSpPr>
          <p:cNvPr id="103" name="그룹 102"/>
          <p:cNvGrpSpPr/>
          <p:nvPr userDrawn="1"/>
        </p:nvGrpSpPr>
        <p:grpSpPr>
          <a:xfrm>
            <a:off x="419919" y="5418826"/>
            <a:ext cx="774898" cy="338401"/>
            <a:chOff x="419919" y="4804049"/>
            <a:chExt cx="774898" cy="338401"/>
          </a:xfrm>
        </p:grpSpPr>
        <p:grpSp>
          <p:nvGrpSpPr>
            <p:cNvPr id="104" name="그룹 103"/>
            <p:cNvGrpSpPr/>
            <p:nvPr/>
          </p:nvGrpSpPr>
          <p:grpSpPr>
            <a:xfrm>
              <a:off x="419919" y="4804049"/>
              <a:ext cx="774898" cy="338401"/>
              <a:chOff x="353804" y="5106747"/>
              <a:chExt cx="789991" cy="347110"/>
            </a:xfrm>
          </p:grpSpPr>
          <p:sp>
            <p:nvSpPr>
              <p:cNvPr id="106" name="모서리가 둥근 직사각형 105"/>
              <p:cNvSpPr/>
              <p:nvPr/>
            </p:nvSpPr>
            <p:spPr>
              <a:xfrm rot="10800000">
                <a:off x="429086" y="5106747"/>
                <a:ext cx="639426" cy="347110"/>
              </a:xfrm>
              <a:prstGeom prst="roundRect">
                <a:avLst>
                  <a:gd name="adj" fmla="val 5420"/>
                </a:avLst>
              </a:prstGeom>
              <a:gradFill flip="none" rotWithShape="1"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07" name="text 1"/>
              <p:cNvSpPr txBox="1">
                <a:spLocks/>
              </p:cNvSpPr>
              <p:nvPr/>
            </p:nvSpPr>
            <p:spPr>
              <a:xfrm>
                <a:off x="353804" y="5154528"/>
                <a:ext cx="789991" cy="24468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1600" spc="-80">
                    <a:latin typeface="현대하모니 L" panose="02020603020101020101" pitchFamily="18" charset="-127"/>
                    <a:ea typeface="현대하모니 L" panose="02020603020101020101" pitchFamily="18" charset="-127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ctr"/>
                <a:r>
                  <a:rPr lang="ko-KR" altLang="en-US" sz="1100" smtClean="0"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통신   전자</a:t>
                </a:r>
                <a:endPara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p:grpSp>
        <p:cxnSp>
          <p:nvCxnSpPr>
            <p:cNvPr id="105" name="직선 연결선 104"/>
            <p:cNvCxnSpPr/>
            <p:nvPr/>
          </p:nvCxnSpPr>
          <p:spPr>
            <a:xfrm>
              <a:off x="817592" y="4903000"/>
              <a:ext cx="0" cy="1429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/>
          <p:cNvGrpSpPr/>
          <p:nvPr userDrawn="1"/>
        </p:nvGrpSpPr>
        <p:grpSpPr>
          <a:xfrm>
            <a:off x="493762" y="3312949"/>
            <a:ext cx="627210" cy="625484"/>
            <a:chOff x="429086" y="2215302"/>
            <a:chExt cx="639426" cy="641581"/>
          </a:xfrm>
        </p:grpSpPr>
        <p:sp>
          <p:nvSpPr>
            <p:cNvPr id="109" name="모서리가 둥근 직사각형 108"/>
            <p:cNvSpPr/>
            <p:nvPr/>
          </p:nvSpPr>
          <p:spPr>
            <a:xfrm rot="10800000">
              <a:off x="429086" y="2215302"/>
              <a:ext cx="639426" cy="641581"/>
            </a:xfrm>
            <a:prstGeom prst="roundRect">
              <a:avLst>
                <a:gd name="adj" fmla="val 5420"/>
              </a:avLst>
            </a:prstGeom>
            <a:gradFill flip="none" rotWithShape="1"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0" name="text 1"/>
            <p:cNvSpPr txBox="1">
              <a:spLocks/>
            </p:cNvSpPr>
            <p:nvPr/>
          </p:nvSpPr>
          <p:spPr>
            <a:xfrm>
              <a:off x="482359" y="2413752"/>
              <a:ext cx="532882" cy="2446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600" spc="-80">
                  <a:latin typeface="현대하모니 L" panose="02020603020101020101" pitchFamily="18" charset="-127"/>
                  <a:ea typeface="현대하모니 L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철도</a:t>
              </a:r>
            </a:p>
          </p:txBody>
        </p:sp>
      </p:grpSp>
      <p:grpSp>
        <p:nvGrpSpPr>
          <p:cNvPr id="111" name="그룹 110"/>
          <p:cNvGrpSpPr/>
          <p:nvPr userDrawn="1"/>
        </p:nvGrpSpPr>
        <p:grpSpPr>
          <a:xfrm>
            <a:off x="493762" y="4712568"/>
            <a:ext cx="627210" cy="612949"/>
            <a:chOff x="429086" y="2225974"/>
            <a:chExt cx="639426" cy="628724"/>
          </a:xfrm>
        </p:grpSpPr>
        <p:sp>
          <p:nvSpPr>
            <p:cNvPr id="112" name="모서리가 둥근 직사각형 111"/>
            <p:cNvSpPr/>
            <p:nvPr/>
          </p:nvSpPr>
          <p:spPr>
            <a:xfrm rot="10800000">
              <a:off x="429086" y="2225974"/>
              <a:ext cx="639426" cy="628724"/>
            </a:xfrm>
            <a:prstGeom prst="roundRect">
              <a:avLst>
                <a:gd name="adj" fmla="val 5420"/>
              </a:avLst>
            </a:prstGeom>
            <a:gradFill flip="none" rotWithShape="1"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3" name="text 1"/>
            <p:cNvSpPr txBox="1">
              <a:spLocks/>
            </p:cNvSpPr>
            <p:nvPr/>
          </p:nvSpPr>
          <p:spPr>
            <a:xfrm>
              <a:off x="482359" y="2416561"/>
              <a:ext cx="532882" cy="2446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600" spc="-80">
                  <a:latin typeface="현대하모니 L" panose="02020603020101020101" pitchFamily="18" charset="-127"/>
                  <a:ea typeface="현대하모니 L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금융</a:t>
              </a:r>
            </a:p>
          </p:txBody>
        </p:sp>
      </p:grpSp>
      <p:grpSp>
        <p:nvGrpSpPr>
          <p:cNvPr id="114" name="그룹 113"/>
          <p:cNvGrpSpPr/>
          <p:nvPr userDrawn="1"/>
        </p:nvGrpSpPr>
        <p:grpSpPr>
          <a:xfrm>
            <a:off x="1182051" y="1133467"/>
            <a:ext cx="7466649" cy="787857"/>
            <a:chOff x="1182051" y="1095376"/>
            <a:chExt cx="7466649" cy="787857"/>
          </a:xfrm>
        </p:grpSpPr>
        <p:sp>
          <p:nvSpPr>
            <p:cNvPr id="115" name="모서리가 둥근 직사각형 114"/>
            <p:cNvSpPr/>
            <p:nvPr/>
          </p:nvSpPr>
          <p:spPr>
            <a:xfrm>
              <a:off x="1182051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2255574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3329095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4402618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5476140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6549661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1182051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2" name="모서리가 둥근 직사각형 121"/>
            <p:cNvSpPr/>
            <p:nvPr/>
          </p:nvSpPr>
          <p:spPr>
            <a:xfrm>
              <a:off x="2255574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3329095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4402618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5476140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549661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1182051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7620524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7620524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749" y="1144197"/>
              <a:ext cx="580781" cy="16374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1" name="Picture 4" descr="F:\※UNICODE2 2016 powerpoint\07.2016년3월7일~3월25일_슈어소프트테크 회사소개서 프레젠테이션\work\png\로고2\01-2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750" y="1140821"/>
              <a:ext cx="729824" cy="152566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32" name="Picture 5" descr="F:\※UNICODE2 2016 powerpoint\07.2016년3월7일~3월25일_슈어소프트테크 회사소개서 프레젠테이션\work\png\로고2\01-3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562" y="1149205"/>
              <a:ext cx="611242" cy="133194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943" b="-2"/>
            <a:stretch/>
          </p:blipFill>
          <p:spPr>
            <a:xfrm>
              <a:off x="4652500" y="1130200"/>
              <a:ext cx="528413" cy="181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Picture 7" descr="F:\※UNICODE2 2016 powerpoint\07.2016년3월7일~3월25일_슈어소프트테크 회사소개서 프레젠테이션\work\png\로고2\01-5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183" y="1163932"/>
              <a:ext cx="937768" cy="127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8" descr="F:\※UNICODE2 2016 powerpoint\07.2016년3월7일~3월25일_슈어소프트테크 회사소개서 프레젠테이션\work\png\로고2\01-6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463" y="1145960"/>
              <a:ext cx="414298" cy="1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664" y="1141997"/>
              <a:ext cx="949221" cy="158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4553" y="1395885"/>
              <a:ext cx="417722" cy="168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Picture 6" descr="F:\※UNICODE2 2016 powerpoint\07.2016년3월7일~3월25일_슈어소프트테크 회사소개서 프레젠테이션\work\png\로고2\01-4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534" y="1419225"/>
              <a:ext cx="518431" cy="146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10" descr="F:\※UNICODE2 2016 powerpoint\07.2016년3월7일~3월25일_슈어소프트테크 회사소개서 프레젠테이션\work\png\로고2\01-8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624" y="1394422"/>
              <a:ext cx="156626" cy="193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11" descr="F:\※UNICODE2 2016 powerpoint\07.2016년3월7일~3월25일_슈어소프트테크 회사소개서 프레젠테이션\work\png\로고2\01-9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2239" y="1374200"/>
              <a:ext cx="428934" cy="202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12" descr="F:\※UNICODE2 2016 powerpoint\07.2016년3월7일~3월25일_슈어소프트테크 회사소개서 프레젠테이션\work\png\로고2\01-10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022" y="1440776"/>
              <a:ext cx="576413" cy="84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13" descr="F:\※UNICODE2 2016 powerpoint\07.2016년3월7일~3월25일_슈어소프트테크 회사소개서 프레젠테이션\work\png\로고2\01-1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554" y="1722762"/>
              <a:ext cx="589172" cy="110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7404" y="1685439"/>
              <a:ext cx="570122" cy="181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Picture 2" descr="C:\Users\PANGQ\Desktop\logo.gif"/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49178" y="1422796"/>
              <a:ext cx="493922" cy="122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모서리가 둥근 직사각형 144"/>
            <p:cNvSpPr/>
            <p:nvPr/>
          </p:nvSpPr>
          <p:spPr>
            <a:xfrm>
              <a:off x="2255574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3329095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4402618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5476140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6549661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7620524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51" name="그림 52"/>
            <p:cNvPicPr>
              <a:picLocks/>
            </p:cNvPicPr>
            <p:nvPr/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98811" y="1419737"/>
              <a:ext cx="471602" cy="157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68114" y="1699784"/>
              <a:ext cx="441786" cy="148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62022" y="1665243"/>
              <a:ext cx="562322" cy="204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64640" y="1679776"/>
              <a:ext cx="339944" cy="184136"/>
            </a:xfrm>
            <a:prstGeom prst="rect">
              <a:avLst/>
            </a:prstGeom>
          </p:spPr>
        </p:pic>
        <p:pic>
          <p:nvPicPr>
            <p:cNvPr id="155" name="Picture 14" descr="F:\※UNICODE2 2016 powerpoint\07.2016년3월7일~3월25일_슈어소프트테크 회사소개서 프레젠테이션\work\png\로고2\01-12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662" y="1710971"/>
              <a:ext cx="638175" cy="132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그림 53"/>
            <p:cNvPicPr>
              <a:picLocks/>
            </p:cNvPicPr>
            <p:nvPr/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43816" y="1677062"/>
              <a:ext cx="930925" cy="177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52341" y="1695451"/>
              <a:ext cx="528730" cy="168158"/>
            </a:xfrm>
            <a:prstGeom prst="rect">
              <a:avLst/>
            </a:prstGeom>
          </p:spPr>
        </p:pic>
      </p:grpSp>
      <p:grpSp>
        <p:nvGrpSpPr>
          <p:cNvPr id="158" name="그룹 157"/>
          <p:cNvGrpSpPr/>
          <p:nvPr userDrawn="1"/>
        </p:nvGrpSpPr>
        <p:grpSpPr>
          <a:xfrm>
            <a:off x="493763" y="5835171"/>
            <a:ext cx="627210" cy="338400"/>
            <a:chOff x="429086" y="5069581"/>
            <a:chExt cx="639426" cy="347109"/>
          </a:xfrm>
        </p:grpSpPr>
        <p:sp>
          <p:nvSpPr>
            <p:cNvPr id="159" name="모서리가 둥근 직사각형 158"/>
            <p:cNvSpPr/>
            <p:nvPr/>
          </p:nvSpPr>
          <p:spPr>
            <a:xfrm rot="10800000">
              <a:off x="429086" y="5069581"/>
              <a:ext cx="639426" cy="347109"/>
            </a:xfrm>
            <a:prstGeom prst="roundRect">
              <a:avLst>
                <a:gd name="adj" fmla="val 5420"/>
              </a:avLst>
            </a:prstGeom>
            <a:gradFill flip="none" rotWithShape="1"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0" name="text 1"/>
            <p:cNvSpPr txBox="1">
              <a:spLocks/>
            </p:cNvSpPr>
            <p:nvPr/>
          </p:nvSpPr>
          <p:spPr>
            <a:xfrm>
              <a:off x="523157" y="5117646"/>
              <a:ext cx="451286" cy="25097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600" spc="-80">
                  <a:latin typeface="현대하모니 L" panose="02020603020101020101" pitchFamily="18" charset="-127"/>
                  <a:ea typeface="현대하모니 L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공공</a:t>
              </a:r>
            </a:p>
          </p:txBody>
        </p:sp>
      </p:grpSp>
      <p:grpSp>
        <p:nvGrpSpPr>
          <p:cNvPr id="161" name="그룹 160"/>
          <p:cNvGrpSpPr/>
          <p:nvPr userDrawn="1"/>
        </p:nvGrpSpPr>
        <p:grpSpPr>
          <a:xfrm>
            <a:off x="1182051" y="5477071"/>
            <a:ext cx="7466649" cy="231890"/>
            <a:chOff x="1182051" y="5232792"/>
            <a:chExt cx="7466649" cy="231890"/>
          </a:xfrm>
        </p:grpSpPr>
        <p:sp>
          <p:nvSpPr>
            <p:cNvPr id="162" name="모서리가 둥근 직사각형 161"/>
            <p:cNvSpPr/>
            <p:nvPr/>
          </p:nvSpPr>
          <p:spPr>
            <a:xfrm>
              <a:off x="1182051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2255574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3329095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4402618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6" name="모서리가 둥근 직사각형 165"/>
            <p:cNvSpPr/>
            <p:nvPr/>
          </p:nvSpPr>
          <p:spPr>
            <a:xfrm>
              <a:off x="5476140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6549661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7620524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999" y="5273621"/>
              <a:ext cx="525415" cy="167819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056" y="5292817"/>
              <a:ext cx="470344" cy="125424"/>
            </a:xfrm>
            <a:prstGeom prst="rect">
              <a:avLst/>
            </a:prstGeom>
          </p:spPr>
        </p:pic>
        <p:pic>
          <p:nvPicPr>
            <p:cNvPr id="171" name="Picture 78" descr="https://www.infraware.co.kr/eng/images/common/logo.gif">
              <a:hlinkClick r:id="rId29"/>
            </p:cNvPr>
            <p:cNvPicPr>
              <a:picLocks noChangeArrowheads="1"/>
            </p:cNvPicPr>
            <p:nvPr/>
          </p:nvPicPr>
          <p:blipFill rotWithShape="1"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79" b="21651"/>
            <a:stretch/>
          </p:blipFill>
          <p:spPr bwMode="auto">
            <a:xfrm>
              <a:off x="7708578" y="5274500"/>
              <a:ext cx="852068" cy="169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2" name="Picture 3" descr="C:\Users\suresoft\Desktop\이미지 20.jpg"/>
            <p:cNvPicPr>
              <a:picLocks noChangeArrowheads="1"/>
            </p:cNvPicPr>
            <p:nvPr/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77747" y="5278739"/>
              <a:ext cx="572004" cy="13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703" y="5255063"/>
              <a:ext cx="474872" cy="182092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532" y="5284028"/>
              <a:ext cx="176260" cy="143212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8090" y="5288187"/>
              <a:ext cx="490186" cy="132998"/>
            </a:xfrm>
            <a:prstGeom prst="rect">
              <a:avLst/>
            </a:prstGeom>
          </p:spPr>
        </p:pic>
      </p:grpSp>
      <p:grpSp>
        <p:nvGrpSpPr>
          <p:cNvPr id="176" name="그룹 175"/>
          <p:cNvGrpSpPr/>
          <p:nvPr userDrawn="1"/>
        </p:nvGrpSpPr>
        <p:grpSpPr>
          <a:xfrm>
            <a:off x="1182051" y="4762035"/>
            <a:ext cx="7466649" cy="514636"/>
            <a:chOff x="1182051" y="4516832"/>
            <a:chExt cx="7466649" cy="514636"/>
          </a:xfrm>
        </p:grpSpPr>
        <p:sp>
          <p:nvSpPr>
            <p:cNvPr id="177" name="모서리가 둥근 직사각형 176"/>
            <p:cNvSpPr/>
            <p:nvPr/>
          </p:nvSpPr>
          <p:spPr>
            <a:xfrm>
              <a:off x="1182051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2255574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3329095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4402618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5476140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2" name="모서리가 둥근 직사각형 181"/>
            <p:cNvSpPr/>
            <p:nvPr/>
          </p:nvSpPr>
          <p:spPr>
            <a:xfrm>
              <a:off x="6549661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1182051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2255574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3329095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7620524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87" name="그림 186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031" y="4583856"/>
              <a:ext cx="720216" cy="118105"/>
            </a:xfrm>
            <a:prstGeom prst="rect">
              <a:avLst/>
            </a:prstGeom>
          </p:spPr>
        </p:pic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035" y="4597991"/>
              <a:ext cx="638297" cy="89834"/>
            </a:xfrm>
            <a:prstGeom prst="rect">
              <a:avLst/>
            </a:prstGeom>
          </p:spPr>
        </p:pic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5061" y="4574331"/>
              <a:ext cx="663290" cy="118104"/>
            </a:xfrm>
            <a:prstGeom prst="rect">
              <a:avLst/>
            </a:prstGeom>
          </p:spPr>
        </p:pic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4906" y="4586661"/>
              <a:ext cx="630644" cy="92232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995" y="4562378"/>
              <a:ext cx="621509" cy="156103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549" y="4845532"/>
              <a:ext cx="651180" cy="128152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 rotWithShape="1">
            <a:blip r:embed="rId4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7" t="71112" r="50000" b="14444"/>
            <a:stretch/>
          </p:blipFill>
          <p:spPr>
            <a:xfrm>
              <a:off x="2392142" y="4576942"/>
              <a:ext cx="755040" cy="1321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모서리가 둥근 직사각형 193"/>
            <p:cNvSpPr/>
            <p:nvPr/>
          </p:nvSpPr>
          <p:spPr>
            <a:xfrm>
              <a:off x="4402618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5" name="모서리가 둥근 직사각형 194"/>
            <p:cNvSpPr/>
            <p:nvPr/>
          </p:nvSpPr>
          <p:spPr>
            <a:xfrm>
              <a:off x="5476140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6549661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7620524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98" name="그림 197"/>
            <p:cNvPicPr>
              <a:picLocks noChangeAspect="1"/>
            </p:cNvPicPr>
            <p:nvPr/>
          </p:nvPicPr>
          <p:blipFill rotWithShape="1"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54"/>
            <a:stretch/>
          </p:blipFill>
          <p:spPr>
            <a:xfrm>
              <a:off x="7777898" y="4524538"/>
              <a:ext cx="713428" cy="199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531" y="4856208"/>
              <a:ext cx="521394" cy="105396"/>
            </a:xfrm>
            <a:prstGeom prst="rect">
              <a:avLst/>
            </a:prstGeom>
          </p:spPr>
        </p:pic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979" y="4855685"/>
              <a:ext cx="461540" cy="125492"/>
            </a:xfrm>
            <a:prstGeom prst="rect">
              <a:avLst/>
            </a:prstGeom>
          </p:spPr>
        </p:pic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719" y="4846002"/>
              <a:ext cx="713887" cy="14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그림 201"/>
            <p:cNvPicPr>
              <a:picLocks noChangeAspect="1"/>
            </p:cNvPicPr>
            <p:nvPr/>
          </p:nvPicPr>
          <p:blipFill rotWithShape="1"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9" t="57637" r="20469" b="19454"/>
            <a:stretch/>
          </p:blipFill>
          <p:spPr>
            <a:xfrm>
              <a:off x="7897671" y="4849479"/>
              <a:ext cx="473882" cy="142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그림 202"/>
            <p:cNvPicPr>
              <a:picLocks noChangeAspect="1"/>
            </p:cNvPicPr>
            <p:nvPr/>
          </p:nvPicPr>
          <p:blipFill rotWithShape="1"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6" t="27765" r="2066" b="27765"/>
            <a:stretch/>
          </p:blipFill>
          <p:spPr>
            <a:xfrm>
              <a:off x="4665339" y="4861910"/>
              <a:ext cx="506736" cy="117504"/>
            </a:xfrm>
            <a:prstGeom prst="rect">
              <a:avLst/>
            </a:prstGeom>
          </p:spPr>
        </p:pic>
        <p:pic>
          <p:nvPicPr>
            <p:cNvPr id="204" name="그림 203"/>
            <p:cNvPicPr>
              <a:picLocks noChangeAspect="1"/>
            </p:cNvPicPr>
            <p:nvPr/>
          </p:nvPicPr>
          <p:blipFill rotWithShape="1"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4" t="12698" r="9194" b="6481"/>
            <a:stretch/>
          </p:blipFill>
          <p:spPr>
            <a:xfrm>
              <a:off x="3596479" y="4837377"/>
              <a:ext cx="493409" cy="168798"/>
            </a:xfrm>
            <a:prstGeom prst="rect">
              <a:avLst/>
            </a:prstGeom>
          </p:spPr>
        </p:pic>
      </p:grpSp>
      <p:grpSp>
        <p:nvGrpSpPr>
          <p:cNvPr id="205" name="그룹 204"/>
          <p:cNvGrpSpPr/>
          <p:nvPr userDrawn="1"/>
        </p:nvGrpSpPr>
        <p:grpSpPr>
          <a:xfrm>
            <a:off x="1182051" y="5888063"/>
            <a:ext cx="7466649" cy="232616"/>
            <a:chOff x="1182051" y="5944063"/>
            <a:chExt cx="7466649" cy="232616"/>
          </a:xfrm>
        </p:grpSpPr>
        <p:sp>
          <p:nvSpPr>
            <p:cNvPr id="206" name="모서리가 둥근 직사각형 205"/>
            <p:cNvSpPr/>
            <p:nvPr/>
          </p:nvSpPr>
          <p:spPr>
            <a:xfrm>
              <a:off x="1182051" y="594478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7" name="모서리가 둥근 직사각형 206"/>
            <p:cNvSpPr/>
            <p:nvPr/>
          </p:nvSpPr>
          <p:spPr>
            <a:xfrm>
              <a:off x="2255574" y="594478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8" name="모서리가 둥근 직사각형 207"/>
            <p:cNvSpPr/>
            <p:nvPr/>
          </p:nvSpPr>
          <p:spPr>
            <a:xfrm>
              <a:off x="3329095" y="594478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9" name="모서리가 둥근 직사각형 208"/>
            <p:cNvSpPr/>
            <p:nvPr/>
          </p:nvSpPr>
          <p:spPr>
            <a:xfrm>
              <a:off x="4402618" y="594478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0" name="모서리가 둥근 직사각형 209"/>
            <p:cNvSpPr/>
            <p:nvPr/>
          </p:nvSpPr>
          <p:spPr>
            <a:xfrm>
              <a:off x="5476140" y="5944194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6549661" y="594406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7620524" y="594478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13" name="그림 212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675" y="5984633"/>
              <a:ext cx="289974" cy="149712"/>
            </a:xfrm>
            <a:prstGeom prst="rect">
              <a:avLst/>
            </a:prstGeom>
          </p:spPr>
        </p:pic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424" y="6013549"/>
              <a:ext cx="342376" cy="113420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298" y="5984941"/>
              <a:ext cx="502902" cy="150134"/>
            </a:xfrm>
            <a:prstGeom prst="rect">
              <a:avLst/>
            </a:prstGeom>
          </p:spPr>
        </p:pic>
        <p:pic>
          <p:nvPicPr>
            <p:cNvPr id="216" name="Picture 41"/>
            <p:cNvPicPr>
              <a:picLocks noChangeArrowheads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967" y="5962088"/>
              <a:ext cx="499478" cy="206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" name="그림 94"/>
            <p:cNvPicPr>
              <a:picLocks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7190" y="5972175"/>
              <a:ext cx="451986" cy="186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" name="그림 90"/>
            <p:cNvPicPr>
              <a:picLocks/>
            </p:cNvPicPr>
            <p:nvPr/>
          </p:nvPicPr>
          <p:blipFill rotWithShape="1"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4414"/>
            <a:stretch/>
          </p:blipFill>
          <p:spPr bwMode="auto">
            <a:xfrm>
              <a:off x="5709674" y="5983549"/>
              <a:ext cx="561109" cy="160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" name="Picture 83" descr="NIPA 정보통신산업진흥원">
              <a:hlinkClick r:id="rId55"/>
            </p:cNvPr>
            <p:cNvPicPr>
              <a:picLocks noChangeArrowheads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44263" y="6004260"/>
              <a:ext cx="703753" cy="112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0" name="그룹 219"/>
          <p:cNvGrpSpPr/>
          <p:nvPr userDrawn="1"/>
        </p:nvGrpSpPr>
        <p:grpSpPr>
          <a:xfrm>
            <a:off x="1182051" y="3361116"/>
            <a:ext cx="7466649" cy="526059"/>
            <a:chOff x="1182051" y="3356125"/>
            <a:chExt cx="7466649" cy="526059"/>
          </a:xfrm>
        </p:grpSpPr>
        <p:sp>
          <p:nvSpPr>
            <p:cNvPr id="221" name="모서리가 둥근 직사각형 220"/>
            <p:cNvSpPr/>
            <p:nvPr/>
          </p:nvSpPr>
          <p:spPr>
            <a:xfrm>
              <a:off x="1182051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2" name="모서리가 둥근 직사각형 221"/>
            <p:cNvSpPr/>
            <p:nvPr/>
          </p:nvSpPr>
          <p:spPr>
            <a:xfrm>
              <a:off x="2255574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3" name="모서리가 둥근 직사각형 222"/>
            <p:cNvSpPr/>
            <p:nvPr/>
          </p:nvSpPr>
          <p:spPr>
            <a:xfrm>
              <a:off x="3329095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4" name="모서리가 둥근 직사각형 223"/>
            <p:cNvSpPr/>
            <p:nvPr/>
          </p:nvSpPr>
          <p:spPr>
            <a:xfrm>
              <a:off x="4402618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5" name="모서리가 둥근 직사각형 224"/>
            <p:cNvSpPr/>
            <p:nvPr/>
          </p:nvSpPr>
          <p:spPr>
            <a:xfrm>
              <a:off x="5476140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6" name="모서리가 둥근 직사각형 225"/>
            <p:cNvSpPr/>
            <p:nvPr/>
          </p:nvSpPr>
          <p:spPr>
            <a:xfrm>
              <a:off x="6549661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7" name="모서리가 둥근 직사각형 226"/>
            <p:cNvSpPr/>
            <p:nvPr/>
          </p:nvSpPr>
          <p:spPr>
            <a:xfrm>
              <a:off x="1182051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8" name="모서리가 둥근 직사각형 227"/>
            <p:cNvSpPr/>
            <p:nvPr/>
          </p:nvSpPr>
          <p:spPr>
            <a:xfrm>
              <a:off x="2255574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9" name="모서리가 둥근 직사각형 228"/>
            <p:cNvSpPr/>
            <p:nvPr/>
          </p:nvSpPr>
          <p:spPr>
            <a:xfrm>
              <a:off x="3329095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0" name="모서리가 둥근 직사각형 229"/>
            <p:cNvSpPr/>
            <p:nvPr/>
          </p:nvSpPr>
          <p:spPr>
            <a:xfrm>
              <a:off x="7620524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31" name="Picture 28" descr="F:\※UNICODE2 2016 powerpoint\07.2016년3월7일~3월25일_슈어소프트테크 회사소개서 프레젠테이션\work\png\로고2\03-1.png"/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010" y="3419603"/>
              <a:ext cx="802259" cy="10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그림 65"/>
            <p:cNvPicPr>
              <a:picLocks/>
            </p:cNvPicPr>
            <p:nvPr/>
          </p:nvPicPr>
          <p:blipFill>
            <a:blip r:embed="rId5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644576" y="3370863"/>
              <a:ext cx="691305" cy="211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그림 66"/>
            <p:cNvPicPr>
              <a:picLocks/>
            </p:cNvPicPr>
            <p:nvPr/>
          </p:nvPicPr>
          <p:blipFill>
            <a:blip r:embed="rId59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83181" y="3397640"/>
              <a:ext cx="561136" cy="187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" name="그림 128"/>
            <p:cNvPicPr preferRelativeResize="0">
              <a:picLocks/>
            </p:cNvPicPr>
            <p:nvPr/>
          </p:nvPicPr>
          <p:blipFill>
            <a:blip r:embed="rId6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75612" y="3356125"/>
              <a:ext cx="682188" cy="246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" name="그림 234"/>
            <p:cNvPicPr>
              <a:picLocks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183" y="3430680"/>
              <a:ext cx="936000" cy="106818"/>
            </a:xfrm>
            <a:prstGeom prst="rect">
              <a:avLst/>
            </a:prstGeom>
          </p:spPr>
        </p:pic>
        <p:pic>
          <p:nvPicPr>
            <p:cNvPr id="236" name="Picture 29" descr="F:\※UNICODE2 2016 powerpoint\07.2016년3월7일~3월25일_슈어소프트테크 회사소개서 프레젠테이션\work\png\로고2\03-3.png"/>
            <p:cNvPicPr>
              <a:picLocks noChangeAspect="1" noChangeArrowheads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8832" y="3392291"/>
              <a:ext cx="412510" cy="157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30" descr="F:\※UNICODE2 2016 powerpoint\07.2016년3월7일~3월25일_슈어소프트테크 회사소개서 프레젠테이션\work\png\로고2\03-4.png"/>
            <p:cNvPicPr>
              <a:picLocks noChangeAspect="1" noChangeArrowheads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8229" y="3676580"/>
              <a:ext cx="369908" cy="146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그림 67"/>
            <p:cNvPicPr>
              <a:picLocks/>
            </p:cNvPicPr>
            <p:nvPr/>
          </p:nvPicPr>
          <p:blipFill rotWithShape="1">
            <a:blip r:embed="rId6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45" b="-1"/>
            <a:stretch/>
          </p:blipFill>
          <p:spPr bwMode="auto">
            <a:xfrm>
              <a:off x="1290894" y="3681734"/>
              <a:ext cx="810491" cy="20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그림 238"/>
            <p:cNvPicPr>
              <a:picLocks noChangeAspect="1"/>
            </p:cNvPicPr>
            <p:nvPr/>
          </p:nvPicPr>
          <p:blipFill>
            <a:blip r:embed="rId6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650" y="3704425"/>
              <a:ext cx="344024" cy="115614"/>
            </a:xfrm>
            <a:prstGeom prst="rect">
              <a:avLst/>
            </a:prstGeom>
          </p:spPr>
        </p:pic>
        <p:sp>
          <p:nvSpPr>
            <p:cNvPr id="240" name="모서리가 둥근 직사각형 239"/>
            <p:cNvSpPr/>
            <p:nvPr/>
          </p:nvSpPr>
          <p:spPr>
            <a:xfrm>
              <a:off x="4402618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1" name="모서리가 둥근 직사각형 240"/>
            <p:cNvSpPr/>
            <p:nvPr/>
          </p:nvSpPr>
          <p:spPr>
            <a:xfrm>
              <a:off x="5476140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2" name="모서리가 둥근 직사각형 241"/>
            <p:cNvSpPr/>
            <p:nvPr/>
          </p:nvSpPr>
          <p:spPr>
            <a:xfrm>
              <a:off x="6549661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3" name="모서리가 둥근 직사각형 242"/>
            <p:cNvSpPr/>
            <p:nvPr/>
          </p:nvSpPr>
          <p:spPr>
            <a:xfrm>
              <a:off x="7620524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44" name="Picture 6" descr="http://www.lsis.co.kr/img/ls/ad/img_cis02.gif"/>
            <p:cNvPicPr>
              <a:picLocks noChangeAspect="1" noChangeArrowheads="1"/>
            </p:cNvPicPr>
            <p:nvPr/>
          </p:nvPicPr>
          <p:blipFill rotWithShape="1">
            <a:blip r:embed="rId6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6" t="34942" r="23706" b="17248"/>
            <a:stretch/>
          </p:blipFill>
          <p:spPr bwMode="auto">
            <a:xfrm>
              <a:off x="4734570" y="3674022"/>
              <a:ext cx="447030" cy="164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5745223" y="3664725"/>
              <a:ext cx="484128" cy="189588"/>
            </a:xfrm>
            <a:prstGeom prst="rect">
              <a:avLst/>
            </a:prstGeom>
          </p:spPr>
        </p:pic>
        <p:pic>
          <p:nvPicPr>
            <p:cNvPr id="246" name="Picture 10" descr="http://koura.or.kr/DM/upload/%BE%BE%BF%A1%BD%BA%BE%C6%C0%CC%BF%A3%C5%D7%C5%A9.jpg"/>
            <p:cNvPicPr>
              <a:picLocks noChangeAspect="1" noChangeArrowheads="1"/>
            </p:cNvPicPr>
            <p:nvPr/>
          </p:nvPicPr>
          <p:blipFill>
            <a:blip r:embed="rId6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31342" y="3685754"/>
              <a:ext cx="606540" cy="162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69">
              <a:clrChange>
                <a:clrFrom>
                  <a:srgbClr val="DEDEDE"/>
                </a:clrFrom>
                <a:clrTo>
                  <a:srgbClr val="DEDED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16471" y="3702388"/>
              <a:ext cx="494556" cy="107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Picture 8" descr="F:\※UNICODE2 2016 powerpoint\07.2016년3월7일~3월25일_슈어소프트테크 회사소개서 프레젠테이션\work\png\로고2\01-6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513" y="3416455"/>
              <a:ext cx="414298" cy="1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9" name="그룹 248"/>
          <p:cNvGrpSpPr/>
          <p:nvPr userDrawn="1"/>
        </p:nvGrpSpPr>
        <p:grpSpPr>
          <a:xfrm>
            <a:off x="1182051" y="2112199"/>
            <a:ext cx="7466649" cy="1060998"/>
            <a:chOff x="1182051" y="2254262"/>
            <a:chExt cx="7466649" cy="1060998"/>
          </a:xfrm>
        </p:grpSpPr>
        <p:sp>
          <p:nvSpPr>
            <p:cNvPr id="250" name="모서리가 둥근 직사각형 249"/>
            <p:cNvSpPr/>
            <p:nvPr/>
          </p:nvSpPr>
          <p:spPr>
            <a:xfrm>
              <a:off x="1182051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1" name="모서리가 둥근 직사각형 250"/>
            <p:cNvSpPr/>
            <p:nvPr/>
          </p:nvSpPr>
          <p:spPr>
            <a:xfrm>
              <a:off x="2255574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2" name="모서리가 둥근 직사각형 251"/>
            <p:cNvSpPr/>
            <p:nvPr/>
          </p:nvSpPr>
          <p:spPr>
            <a:xfrm>
              <a:off x="3329095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3" name="모서리가 둥근 직사각형 252"/>
            <p:cNvSpPr/>
            <p:nvPr/>
          </p:nvSpPr>
          <p:spPr>
            <a:xfrm>
              <a:off x="4402618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4" name="모서리가 둥근 직사각형 253"/>
            <p:cNvSpPr/>
            <p:nvPr/>
          </p:nvSpPr>
          <p:spPr>
            <a:xfrm>
              <a:off x="5476140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5" name="모서리가 둥근 직사각형 254"/>
            <p:cNvSpPr/>
            <p:nvPr/>
          </p:nvSpPr>
          <p:spPr>
            <a:xfrm>
              <a:off x="6549661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6" name="모서리가 둥근 직사각형 255"/>
            <p:cNvSpPr/>
            <p:nvPr/>
          </p:nvSpPr>
          <p:spPr>
            <a:xfrm>
              <a:off x="1182051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7" name="모서리가 둥근 직사각형 256"/>
            <p:cNvSpPr/>
            <p:nvPr/>
          </p:nvSpPr>
          <p:spPr>
            <a:xfrm>
              <a:off x="2255574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8" name="모서리가 둥근 직사각형 257"/>
            <p:cNvSpPr/>
            <p:nvPr/>
          </p:nvSpPr>
          <p:spPr>
            <a:xfrm>
              <a:off x="3329095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9" name="모서리가 둥근 직사각형 258"/>
            <p:cNvSpPr/>
            <p:nvPr/>
          </p:nvSpPr>
          <p:spPr>
            <a:xfrm>
              <a:off x="4402618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60" name="모서리가 둥근 직사각형 259"/>
            <p:cNvSpPr/>
            <p:nvPr/>
          </p:nvSpPr>
          <p:spPr>
            <a:xfrm>
              <a:off x="7620524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61" name="Picture 15" descr="F:\※UNICODE2 2016 powerpoint\07.2016년3월7일~3월25일_슈어소프트테크 회사소개서 프레젠테이션\work\png\로고2\02-6.png"/>
            <p:cNvPicPr>
              <a:picLocks noChangeAspect="1" noChangeArrowheads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105" y="3131246"/>
              <a:ext cx="510156" cy="13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16" descr="F:\※UNICODE2 2016 powerpoint\07.2016년3월7일~3월25일_슈어소프트테크 회사소개서 프레젠테이션\work\png\로고2\02-1.png"/>
            <p:cNvPicPr>
              <a:picLocks noChangeAspect="1" noChangeArrowheads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843" y="2308489"/>
              <a:ext cx="436592" cy="13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3" name="Picture 17" descr="F:\※UNICODE2 2016 powerpoint\07.2016년3월7일~3월25일_슈어소프트테크 회사소개서 프레젠테이션\work\png\로고2\02-2.png"/>
            <p:cNvPicPr>
              <a:picLocks noChangeAspect="1" noChangeArrowheads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215" y="2299053"/>
              <a:ext cx="438894" cy="151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4" name="Picture 22" descr="F:\※UNICODE2 2016 powerpoint\07.2016년3월7일~3월25일_슈어소프트테크 회사소개서 프레젠테이션\work\png\로고2\02-7.png"/>
            <p:cNvPicPr>
              <a:picLocks noChangeAspect="1" noChangeArrowheads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109" y="3130007"/>
              <a:ext cx="521195" cy="13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5" name="Picture 24" descr="F:\※UNICODE2 2016 powerpoint\07.2016년3월7일~3월25일_슈어소프트테크 회사소개서 프레젠테이션\work\png\로고2\02-9.png"/>
            <p:cNvPicPr>
              <a:picLocks noChangeAspect="1" noChangeArrowheads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898" y="3142446"/>
              <a:ext cx="616702" cy="12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" name="Picture 4" descr="C:\Documents and Settings\Administrator\바탕 화면\티에이치엔.jpg"/>
            <p:cNvPicPr>
              <a:picLocks noChangeArrowheads="1"/>
            </p:cNvPicPr>
            <p:nvPr/>
          </p:nvPicPr>
          <p:blipFill>
            <a:blip r:embed="rId75" cstate="print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83195" y="3096515"/>
              <a:ext cx="561109" cy="187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7" name="Picture 81" descr="C:\Users\suresoft\Desktop\이미지 8.jpg"/>
            <p:cNvPicPr>
              <a:picLocks noChangeArrowheads="1"/>
            </p:cNvPicPr>
            <p:nvPr/>
          </p:nvPicPr>
          <p:blipFill>
            <a:blip r:embed="rId7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47388" y="3113701"/>
              <a:ext cx="561109" cy="187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" name="모서리가 둥근 직사각형 267"/>
            <p:cNvSpPr/>
            <p:nvPr/>
          </p:nvSpPr>
          <p:spPr>
            <a:xfrm>
              <a:off x="5476140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69" name="모서리가 둥근 직사각형 268"/>
            <p:cNvSpPr/>
            <p:nvPr/>
          </p:nvSpPr>
          <p:spPr>
            <a:xfrm>
              <a:off x="6549661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70" name="모서리가 둥근 직사각형 269"/>
            <p:cNvSpPr/>
            <p:nvPr/>
          </p:nvSpPr>
          <p:spPr>
            <a:xfrm>
              <a:off x="7620524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71" name="Picture 15" descr="F:\※UNICODE2 2016 powerpoint\07.2016년3월7일~3월25일_슈어소프트테크 회사소개서 프레젠테이션\work\png\로고2\02-6.png"/>
            <p:cNvPicPr>
              <a:picLocks noChangeAspect="1" noChangeArrowheads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584" y="2595383"/>
              <a:ext cx="510156" cy="13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2" name="Picture 18" descr="F:\※UNICODE2 2016 powerpoint\07.2016년3월7일~3월25일_슈어소프트테크 회사소개서 프레젠테이션\work\png\로고2\02-3.png"/>
            <p:cNvPicPr>
              <a:picLocks noChangeAspect="1" noChangeArrowheads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445" y="2308306"/>
              <a:ext cx="472744" cy="13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3" name="Picture 19" descr="F:\※UNICODE2 2016 powerpoint\07.2016년3월7일~3월25일_슈어소프트테크 회사소개서 프레젠테이션\work\png\로고2\02-4.png"/>
            <p:cNvPicPr>
              <a:picLocks noChangeAspect="1" noChangeArrowheads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1105" y="2312686"/>
              <a:ext cx="568064" cy="12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4" name="Picture 20" descr="F:\※UNICODE2 2016 powerpoint\07.2016년3월7일~3월25일_슈어소프트테크 회사소개서 프레젠테이션\work\png\로고2\02-5.png"/>
            <p:cNvPicPr>
              <a:picLocks noChangeAspect="1" noChangeArrowheads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703" y="2569900"/>
              <a:ext cx="474872" cy="177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5" name="Picture 78" descr="C:\Users\suresoft\Desktop\이미지 5.jpg"/>
            <p:cNvPicPr>
              <a:picLocks noChangeArrowheads="1"/>
            </p:cNvPicPr>
            <p:nvPr/>
          </p:nvPicPr>
          <p:blipFill>
            <a:blip r:embed="rId8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8545" y="2298529"/>
              <a:ext cx="469277" cy="15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" name="Picture 79" descr="C:\Users\suresoft\Desktop\이미지 6.jpg"/>
            <p:cNvPicPr>
              <a:picLocks noChangeArrowheads="1"/>
            </p:cNvPicPr>
            <p:nvPr/>
          </p:nvPicPr>
          <p:blipFill>
            <a:blip r:embed="rId8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03443" y="2296081"/>
              <a:ext cx="592582" cy="164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4" descr="http://cfile22.uf.tistory.com/image/170D434450876F4A0E2023">
              <a:hlinkClick r:id="rId82"/>
            </p:cNvPr>
            <p:cNvPicPr>
              <a:picLocks noChangeAspect="1" noChangeArrowheads="1"/>
            </p:cNvPicPr>
            <p:nvPr/>
          </p:nvPicPr>
          <p:blipFill rotWithShape="1">
            <a:blip r:embed="rId8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46"/>
            <a:stretch/>
          </p:blipFill>
          <p:spPr bwMode="auto">
            <a:xfrm>
              <a:off x="7880841" y="2275175"/>
              <a:ext cx="605934" cy="184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8" name="Picture 21" descr="F:\※UNICODE2 2016 powerpoint\07.2016년3월7일~3월25일_슈어소프트테크 회사소개서 프레젠테이션\work\png\로고2\02-8.png"/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989" y="2569123"/>
              <a:ext cx="200950" cy="1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22" descr="F:\※UNICODE2 2016 powerpoint\07.2016년3월7일~3월25일_슈어소프트테크 회사소개서 프레젠테이션\work\png\로고2\02-7.png"/>
            <p:cNvPicPr>
              <a:picLocks noChangeAspect="1" noChangeArrowheads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586" y="2594144"/>
              <a:ext cx="521195" cy="13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24" descr="F:\※UNICODE2 2016 powerpoint\07.2016년3월7일~3월25일_슈어소프트테크 회사소개서 프레젠테이션\work\png\로고2\02-9.png"/>
            <p:cNvPicPr>
              <a:picLocks noChangeAspect="1" noChangeArrowheads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346" y="2599213"/>
              <a:ext cx="540532" cy="107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1" name="모서리가 둥근 직사각형 280"/>
            <p:cNvSpPr/>
            <p:nvPr/>
          </p:nvSpPr>
          <p:spPr>
            <a:xfrm>
              <a:off x="1182051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2" name="모서리가 둥근 직사각형 281"/>
            <p:cNvSpPr/>
            <p:nvPr/>
          </p:nvSpPr>
          <p:spPr>
            <a:xfrm>
              <a:off x="2255574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3" name="모서리가 둥근 직사각형 282"/>
            <p:cNvSpPr/>
            <p:nvPr/>
          </p:nvSpPr>
          <p:spPr>
            <a:xfrm>
              <a:off x="3329095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4" name="모서리가 둥근 직사각형 283"/>
            <p:cNvSpPr/>
            <p:nvPr/>
          </p:nvSpPr>
          <p:spPr>
            <a:xfrm>
              <a:off x="4402618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5" name="모서리가 둥근 직사각형 284"/>
            <p:cNvSpPr/>
            <p:nvPr/>
          </p:nvSpPr>
          <p:spPr>
            <a:xfrm>
              <a:off x="5476140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6" name="모서리가 둥근 직사각형 285"/>
            <p:cNvSpPr/>
            <p:nvPr/>
          </p:nvSpPr>
          <p:spPr>
            <a:xfrm>
              <a:off x="6549661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7" name="모서리가 둥근 직사각형 286"/>
            <p:cNvSpPr/>
            <p:nvPr/>
          </p:nvSpPr>
          <p:spPr>
            <a:xfrm>
              <a:off x="1182051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8" name="모서리가 둥근 직사각형 287"/>
            <p:cNvSpPr/>
            <p:nvPr/>
          </p:nvSpPr>
          <p:spPr>
            <a:xfrm>
              <a:off x="2255574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9" name="모서리가 둥근 직사각형 288"/>
            <p:cNvSpPr/>
            <p:nvPr/>
          </p:nvSpPr>
          <p:spPr>
            <a:xfrm>
              <a:off x="3329095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0" name="모서리가 둥근 직사각형 289"/>
            <p:cNvSpPr/>
            <p:nvPr/>
          </p:nvSpPr>
          <p:spPr>
            <a:xfrm>
              <a:off x="4402618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1" name="모서리가 둥근 직사각형 290"/>
            <p:cNvSpPr/>
            <p:nvPr/>
          </p:nvSpPr>
          <p:spPr>
            <a:xfrm>
              <a:off x="7620524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2" name="모서리가 둥근 직사각형 291"/>
            <p:cNvSpPr/>
            <p:nvPr/>
          </p:nvSpPr>
          <p:spPr>
            <a:xfrm>
              <a:off x="5476140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3" name="모서리가 둥근 직사각형 292"/>
            <p:cNvSpPr/>
            <p:nvPr/>
          </p:nvSpPr>
          <p:spPr>
            <a:xfrm>
              <a:off x="6549661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4" name="모서리가 둥근 직사각형 293"/>
            <p:cNvSpPr/>
            <p:nvPr/>
          </p:nvSpPr>
          <p:spPr>
            <a:xfrm>
              <a:off x="7620524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95" name="Picture 8" descr="http://webpds.saramin.co.kr/pds/united_company/logo/17394_logo_1.jpg">
              <a:hlinkClick r:id="rId85"/>
            </p:cNvPr>
            <p:cNvPicPr>
              <a:picLocks noChangeAspect="1" noChangeArrowheads="1"/>
            </p:cNvPicPr>
            <p:nvPr/>
          </p:nvPicPr>
          <p:blipFill>
            <a:blip r:embed="rId86" cstate="print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37393" y="2871890"/>
              <a:ext cx="411580" cy="14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81" descr="C:\Users\suresoft\Desktop\이미지 8.jpg"/>
            <p:cNvPicPr>
              <a:picLocks noChangeArrowheads="1"/>
            </p:cNvPicPr>
            <p:nvPr/>
          </p:nvPicPr>
          <p:blipFill>
            <a:blip r:embed="rId7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9297" y="2847935"/>
              <a:ext cx="534627" cy="178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" name="Picture 74" descr="C:\Users\suresoft\Desktop\이미지 1.jpg"/>
            <p:cNvPicPr>
              <a:picLocks noChangeArrowheads="1"/>
            </p:cNvPicPr>
            <p:nvPr/>
          </p:nvPicPr>
          <p:blipFill>
            <a:blip r:embed="rId8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76464" y="3128836"/>
              <a:ext cx="586396" cy="16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8" name="Picture 77" descr="C:\Users\suresoft\Desktop\이미지 4.jpg"/>
            <p:cNvPicPr>
              <a:picLocks noChangeArrowheads="1"/>
            </p:cNvPicPr>
            <p:nvPr/>
          </p:nvPicPr>
          <p:blipFill>
            <a:blip r:embed="rId8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54058" y="2832688"/>
              <a:ext cx="561109" cy="187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9" name="Picture 6" descr="http://mylogo.incruit.com/2016/02/%EC%84%9C%EC%97%B0%EB%A1%9C%EA%B3%A0%EC%88%98%EC%A0%95.JPG">
              <a:hlinkClick r:id="rId89"/>
            </p:cNvPr>
            <p:cNvPicPr>
              <a:picLocks noChangeAspect="1" noChangeArrowheads="1"/>
            </p:cNvPicPr>
            <p:nvPr/>
          </p:nvPicPr>
          <p:blipFill>
            <a:blip r:embed="rId9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679005" y="2858223"/>
              <a:ext cx="629051" cy="137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28" descr="http://www.kyungshin.co.kr/images/common/logo.gif">
              <a:hlinkClick r:id="rId91"/>
            </p:cNvPr>
            <p:cNvPicPr>
              <a:picLocks noChangeAspect="1" noChangeArrowheads="1"/>
            </p:cNvPicPr>
            <p:nvPr/>
          </p:nvPicPr>
          <p:blipFill>
            <a:blip r:embed="rId9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86908" y="2882593"/>
              <a:ext cx="580388" cy="102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1" name="Picture 80" descr="C:\Users\송한규\Desktop\te-logo.jpg"/>
            <p:cNvPicPr>
              <a:picLocks noChangeArrowheads="1"/>
            </p:cNvPicPr>
            <p:nvPr/>
          </p:nvPicPr>
          <p:blipFill>
            <a:blip r:embed="rId9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29618" y="3144279"/>
              <a:ext cx="427131" cy="142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2" name="Picture 78" descr="C:\Documents and Settings\Administrator\바탕 화면\자동차부품연구원.JPG"/>
            <p:cNvPicPr>
              <a:picLocks noChangeArrowheads="1"/>
            </p:cNvPicPr>
            <p:nvPr/>
          </p:nvPicPr>
          <p:blipFill>
            <a:blip r:embed="rId94" cstate="print">
              <a:clrChange>
                <a:clrFrom>
                  <a:srgbClr val="FFFBFF"/>
                </a:clrFrom>
                <a:clrTo>
                  <a:srgbClr val="FFFB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1603" y="3127052"/>
              <a:ext cx="509592" cy="169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3" name="Picture 26" descr="F:\※UNICODE2 2016 powerpoint\07.2016년3월7일~3월25일_슈어소프트테크 회사소개서 프레젠테이션\work\png\로고2\02-13.png"/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2641" y="3152117"/>
              <a:ext cx="383943" cy="112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4" name="Picture 30" descr="http://iedcom.com/image/copy06.png">
              <a:hlinkClick r:id="rId96"/>
            </p:cNvPr>
            <p:cNvPicPr>
              <a:picLocks noChangeAspect="1" noChangeArrowheads="1"/>
            </p:cNvPicPr>
            <p:nvPr/>
          </p:nvPicPr>
          <p:blipFill>
            <a:blip r:embed="rId97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74481" y="3132167"/>
              <a:ext cx="684451" cy="16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5" name="그림 304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57827" y="2569116"/>
              <a:ext cx="417722" cy="168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그림 127"/>
            <p:cNvPicPr>
              <a:picLocks noChangeAspect="1"/>
            </p:cNvPicPr>
            <p:nvPr/>
          </p:nvPicPr>
          <p:blipFill rotWithShape="1"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2" t="12790" r="78758" b="83925"/>
            <a:stretch/>
          </p:blipFill>
          <p:spPr bwMode="auto">
            <a:xfrm>
              <a:off x="6791537" y="3145115"/>
              <a:ext cx="58938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" name="Picture 6" descr="http://image.pullbbang.com/pull2012/upload/news/2015/7/20150724175001115_kfb.jpg"/>
            <p:cNvPicPr>
              <a:picLocks noChangeAspect="1" noChangeArrowheads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42898" y="3157142"/>
              <a:ext cx="506482" cy="117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" name="Picture 4" descr="C:\Documents and Settings\Administrator\바탕 화면\티에이치엔.jpg"/>
            <p:cNvPicPr>
              <a:picLocks noChangeArrowheads="1"/>
            </p:cNvPicPr>
            <p:nvPr/>
          </p:nvPicPr>
          <p:blipFill>
            <a:blip r:embed="rId75" cstate="print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22274" y="2841593"/>
              <a:ext cx="494776" cy="164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" name="Picture 23" descr="F:\※UNICODE2 2016 powerpoint\07.2016년3월7일~3월25일_슈어소프트테크 회사소개서 프레젠테이션\work\png\로고2\02-10.png"/>
            <p:cNvPicPr>
              <a:picLocks noChangeAspect="1" noChangeArrowheads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738" y="2871748"/>
              <a:ext cx="464802" cy="132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" name="Picture 8" descr="콘티넨탈오토모티브시스템㈜"/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48700" y="2603142"/>
              <a:ext cx="630099" cy="11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1" name="그룹 310"/>
          <p:cNvGrpSpPr/>
          <p:nvPr userDrawn="1"/>
        </p:nvGrpSpPr>
        <p:grpSpPr>
          <a:xfrm>
            <a:off x="1182051" y="4068525"/>
            <a:ext cx="7466649" cy="513244"/>
            <a:chOff x="1182051" y="4058586"/>
            <a:chExt cx="7466649" cy="513244"/>
          </a:xfrm>
        </p:grpSpPr>
        <p:grpSp>
          <p:nvGrpSpPr>
            <p:cNvPr id="312" name="그룹 311"/>
            <p:cNvGrpSpPr/>
            <p:nvPr/>
          </p:nvGrpSpPr>
          <p:grpSpPr>
            <a:xfrm>
              <a:off x="1182051" y="4058586"/>
              <a:ext cx="7466649" cy="231890"/>
              <a:chOff x="1182051" y="4080389"/>
              <a:chExt cx="7466649" cy="231890"/>
            </a:xfrm>
          </p:grpSpPr>
          <p:sp>
            <p:nvSpPr>
              <p:cNvPr id="327" name="모서리가 둥근 직사각형 326"/>
              <p:cNvSpPr/>
              <p:nvPr/>
            </p:nvSpPr>
            <p:spPr>
              <a:xfrm>
                <a:off x="1182051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28" name="모서리가 둥근 직사각형 327"/>
              <p:cNvSpPr/>
              <p:nvPr/>
            </p:nvSpPr>
            <p:spPr>
              <a:xfrm>
                <a:off x="2255574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29" name="모서리가 둥근 직사각형 328"/>
              <p:cNvSpPr/>
              <p:nvPr/>
            </p:nvSpPr>
            <p:spPr>
              <a:xfrm>
                <a:off x="3329095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30" name="모서리가 둥근 직사각형 329"/>
              <p:cNvSpPr/>
              <p:nvPr/>
            </p:nvSpPr>
            <p:spPr>
              <a:xfrm>
                <a:off x="4402618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31" name="모서리가 둥근 직사각형 330"/>
              <p:cNvSpPr/>
              <p:nvPr/>
            </p:nvSpPr>
            <p:spPr>
              <a:xfrm>
                <a:off x="5476140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32" name="모서리가 둥근 직사각형 331"/>
              <p:cNvSpPr/>
              <p:nvPr/>
            </p:nvSpPr>
            <p:spPr>
              <a:xfrm>
                <a:off x="6549661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333" name="그림 332"/>
              <p:cNvPicPr>
                <a:picLocks noChangeAspect="1"/>
              </p:cNvPicPr>
              <p:nvPr/>
            </p:nvPicPr>
            <p:blipFill>
              <a:blip r:embed="rId10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6778" y="4144500"/>
                <a:ext cx="798722" cy="115464"/>
              </a:xfrm>
              <a:prstGeom prst="rect">
                <a:avLst/>
              </a:prstGeom>
            </p:spPr>
          </p:pic>
          <p:pic>
            <p:nvPicPr>
              <p:cNvPr id="334" name="그림 333"/>
              <p:cNvPicPr>
                <a:picLocks noChangeAspect="1"/>
              </p:cNvPicPr>
              <p:nvPr/>
            </p:nvPicPr>
            <p:blipFill>
              <a:blip r:embed="rId10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9032" y="4144517"/>
                <a:ext cx="561260" cy="115428"/>
              </a:xfrm>
              <a:prstGeom prst="rect">
                <a:avLst/>
              </a:prstGeom>
            </p:spPr>
          </p:pic>
          <p:pic>
            <p:nvPicPr>
              <p:cNvPr id="335" name="그림 334"/>
              <p:cNvPicPr>
                <a:picLocks noChangeAspect="1"/>
              </p:cNvPicPr>
              <p:nvPr/>
            </p:nvPicPr>
            <p:blipFill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4572" y="4109084"/>
                <a:ext cx="677222" cy="186294"/>
              </a:xfrm>
              <a:prstGeom prst="rect">
                <a:avLst/>
              </a:prstGeom>
            </p:spPr>
          </p:pic>
          <p:pic>
            <p:nvPicPr>
              <p:cNvPr id="336" name="그림 335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7537" y="4113376"/>
                <a:ext cx="358338" cy="165914"/>
              </a:xfrm>
              <a:prstGeom prst="rect">
                <a:avLst/>
              </a:prstGeom>
            </p:spPr>
          </p:pic>
          <p:pic>
            <p:nvPicPr>
              <p:cNvPr id="337" name="그림 336"/>
              <p:cNvPicPr>
                <a:picLocks noChangeAspect="1"/>
              </p:cNvPicPr>
              <p:nvPr/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8498" y="4133548"/>
                <a:ext cx="563460" cy="137366"/>
              </a:xfrm>
              <a:prstGeom prst="rect">
                <a:avLst/>
              </a:prstGeom>
            </p:spPr>
          </p:pic>
          <p:pic>
            <p:nvPicPr>
              <p:cNvPr id="338" name="그림 337"/>
              <p:cNvPicPr>
                <a:picLocks noChangeAspect="1"/>
              </p:cNvPicPr>
              <p:nvPr/>
            </p:nvPicPr>
            <p:blipFill>
              <a:blip r:embed="rId10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2017" y="4134292"/>
                <a:ext cx="563464" cy="135878"/>
              </a:xfrm>
              <a:prstGeom prst="rect">
                <a:avLst/>
              </a:prstGeom>
            </p:spPr>
          </p:pic>
          <p:sp>
            <p:nvSpPr>
              <p:cNvPr id="339" name="모서리가 둥근 직사각형 338"/>
              <p:cNvSpPr/>
              <p:nvPr/>
            </p:nvSpPr>
            <p:spPr>
              <a:xfrm>
                <a:off x="7620524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340" name="Picture 2" descr="BNF TECHNOLOGY"/>
              <p:cNvPicPr>
                <a:picLocks noChangeAspect="1" noChangeArrowheads="1"/>
              </p:cNvPicPr>
              <p:nvPr/>
            </p:nvPicPr>
            <p:blipFill>
              <a:blip r:embed="rId10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964457" y="4140523"/>
                <a:ext cx="340310" cy="133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모서리가 둥근 직사각형 312"/>
            <p:cNvSpPr/>
            <p:nvPr/>
          </p:nvSpPr>
          <p:spPr>
            <a:xfrm>
              <a:off x="1182051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4" name="모서리가 둥근 직사각형 313"/>
            <p:cNvSpPr/>
            <p:nvPr/>
          </p:nvSpPr>
          <p:spPr>
            <a:xfrm>
              <a:off x="2255574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5" name="모서리가 둥근 직사각형 314"/>
            <p:cNvSpPr/>
            <p:nvPr/>
          </p:nvSpPr>
          <p:spPr>
            <a:xfrm>
              <a:off x="3329095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6" name="모서리가 둥근 직사각형 315"/>
            <p:cNvSpPr/>
            <p:nvPr/>
          </p:nvSpPr>
          <p:spPr>
            <a:xfrm>
              <a:off x="4402618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5476140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8" name="모서리가 둥근 직사각형 317"/>
            <p:cNvSpPr/>
            <p:nvPr/>
          </p:nvSpPr>
          <p:spPr>
            <a:xfrm>
              <a:off x="6549661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9" name="모서리가 둥근 직사각형 318"/>
            <p:cNvSpPr/>
            <p:nvPr/>
          </p:nvSpPr>
          <p:spPr>
            <a:xfrm>
              <a:off x="7620524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320" name="그림 319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1444321" y="4375043"/>
              <a:ext cx="503636" cy="186862"/>
            </a:xfrm>
            <a:prstGeom prst="rect">
              <a:avLst/>
            </a:prstGeom>
          </p:spPr>
        </p:pic>
        <p:pic>
          <p:nvPicPr>
            <p:cNvPr id="321" name="그림 320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2464428" y="4397142"/>
              <a:ext cx="610468" cy="148704"/>
            </a:xfrm>
            <a:prstGeom prst="rect">
              <a:avLst/>
            </a:prstGeom>
          </p:spPr>
        </p:pic>
        <p:pic>
          <p:nvPicPr>
            <p:cNvPr id="322" name="그림 321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4714760" y="4388684"/>
              <a:ext cx="403892" cy="165528"/>
            </a:xfrm>
            <a:prstGeom prst="rect">
              <a:avLst/>
            </a:prstGeom>
          </p:spPr>
        </p:pic>
        <p:pic>
          <p:nvPicPr>
            <p:cNvPr id="323" name="그림 322"/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5707208" y="4391675"/>
              <a:ext cx="584262" cy="155008"/>
            </a:xfrm>
            <a:prstGeom prst="rect">
              <a:avLst/>
            </a:prstGeom>
          </p:spPr>
        </p:pic>
        <p:pic>
          <p:nvPicPr>
            <p:cNvPr id="324" name="그림 323"/>
            <p:cNvPicPr>
              <a:picLocks noChangeAspect="1"/>
            </p:cNvPicPr>
            <p:nvPr/>
          </p:nvPicPr>
          <p:blipFill>
            <a:blip r:embed="rId113">
              <a:clrChange>
                <a:clrFrom>
                  <a:srgbClr val="E8E9EA"/>
                </a:clrFrom>
                <a:clrTo>
                  <a:srgbClr val="E8E9E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91811" y="4392434"/>
              <a:ext cx="343876" cy="149510"/>
            </a:xfrm>
            <a:prstGeom prst="rect">
              <a:avLst/>
            </a:prstGeom>
          </p:spPr>
        </p:pic>
        <p:pic>
          <p:nvPicPr>
            <p:cNvPr id="325" name="그림 324"/>
            <p:cNvPicPr>
              <a:picLocks noChangeAspect="1"/>
            </p:cNvPicPr>
            <p:nvPr/>
          </p:nvPicPr>
          <p:blipFill>
            <a:blip r:embed="rId1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9094" y="4373217"/>
              <a:ext cx="411036" cy="193308"/>
            </a:xfrm>
            <a:prstGeom prst="rect">
              <a:avLst/>
            </a:prstGeom>
          </p:spPr>
        </p:pic>
        <p:pic>
          <p:nvPicPr>
            <p:cNvPr id="326" name="그림 325"/>
            <p:cNvPicPr>
              <a:picLocks noChangeAspect="1"/>
            </p:cNvPicPr>
            <p:nvPr/>
          </p:nvPicPr>
          <p:blipFill rotWithShape="1">
            <a:blip r:embed="rId115"/>
            <a:srcRect b="11920"/>
            <a:stretch/>
          </p:blipFill>
          <p:spPr>
            <a:xfrm>
              <a:off x="3610892" y="4395797"/>
              <a:ext cx="464582" cy="156324"/>
            </a:xfrm>
            <a:prstGeom prst="rect">
              <a:avLst/>
            </a:prstGeom>
          </p:spPr>
        </p:pic>
      </p:grpSp>
      <p:grpSp>
        <p:nvGrpSpPr>
          <p:cNvPr id="341" name="그룹 340"/>
          <p:cNvGrpSpPr/>
          <p:nvPr userDrawn="1"/>
        </p:nvGrpSpPr>
        <p:grpSpPr>
          <a:xfrm>
            <a:off x="493762" y="4020934"/>
            <a:ext cx="627210" cy="601198"/>
            <a:chOff x="493762" y="4010995"/>
            <a:chExt cx="627210" cy="601198"/>
          </a:xfrm>
        </p:grpSpPr>
        <p:grpSp>
          <p:nvGrpSpPr>
            <p:cNvPr id="342" name="그룹 341"/>
            <p:cNvGrpSpPr/>
            <p:nvPr/>
          </p:nvGrpSpPr>
          <p:grpSpPr>
            <a:xfrm>
              <a:off x="493762" y="4010995"/>
              <a:ext cx="627210" cy="601198"/>
              <a:chOff x="429086" y="3605974"/>
              <a:chExt cx="639426" cy="616670"/>
            </a:xfrm>
          </p:grpSpPr>
          <p:sp>
            <p:nvSpPr>
              <p:cNvPr id="344" name="모서리가 둥근 직사각형 343"/>
              <p:cNvSpPr/>
              <p:nvPr/>
            </p:nvSpPr>
            <p:spPr>
              <a:xfrm rot="10800000">
                <a:off x="429086" y="3605974"/>
                <a:ext cx="639426" cy="616670"/>
              </a:xfrm>
              <a:prstGeom prst="roundRect">
                <a:avLst>
                  <a:gd name="adj" fmla="val 5420"/>
                </a:avLst>
              </a:prstGeom>
              <a:gradFill flip="none" rotWithShape="1"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45" name="text 1"/>
              <p:cNvSpPr txBox="1">
                <a:spLocks/>
              </p:cNvSpPr>
              <p:nvPr/>
            </p:nvSpPr>
            <p:spPr>
              <a:xfrm>
                <a:off x="489195" y="3929717"/>
                <a:ext cx="532882" cy="25097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1600" spc="-80">
                    <a:latin typeface="현대하모니 L" panose="02020603020101020101" pitchFamily="18" charset="-127"/>
                    <a:ea typeface="현대하모니 L" panose="02020603020101020101" pitchFamily="18" charset="-127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ctr"/>
                <a:r>
                  <a:rPr lang="ko-KR" altLang="en-US" sz="1100" smtClean="0"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원자력</a:t>
                </a:r>
                <a:endPara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sp>
            <p:nvSpPr>
              <p:cNvPr id="346" name="text 1"/>
              <p:cNvSpPr txBox="1">
                <a:spLocks/>
              </p:cNvSpPr>
              <p:nvPr/>
            </p:nvSpPr>
            <p:spPr>
              <a:xfrm>
                <a:off x="489195" y="3641122"/>
                <a:ext cx="532882" cy="25097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1600" spc="-80">
                    <a:latin typeface="현대하모니 L" panose="02020603020101020101" pitchFamily="18" charset="-127"/>
                    <a:ea typeface="현대하모니 L" panose="02020603020101020101" pitchFamily="18" charset="-127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ctr"/>
                <a:r>
                  <a:rPr lang="ko-KR" altLang="en-US" sz="1100" smtClean="0"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전력</a:t>
                </a:r>
                <a:endPara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p:grpSp>
        <p:cxnSp>
          <p:nvCxnSpPr>
            <p:cNvPr id="343" name="직선 연결선 342"/>
            <p:cNvCxnSpPr/>
            <p:nvPr/>
          </p:nvCxnSpPr>
          <p:spPr>
            <a:xfrm>
              <a:off x="573797" y="4303643"/>
              <a:ext cx="467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795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gradFill rotWithShape="0">
          <a:gsLst>
            <a:gs pos="0">
              <a:srgbClr val="F2F2F2"/>
            </a:gs>
            <a:gs pos="100000">
              <a:srgbClr val="BFBFB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Jaesung\AppData\Local\Temp\BNZ.5656df6c14acc1b\슈어소프트 CI_2016_norm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2" y="4220142"/>
            <a:ext cx="160587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286500"/>
            <a:ext cx="51308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42938" y="2928938"/>
            <a:ext cx="785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3600" b="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Thank you for your kind attention</a:t>
            </a:r>
            <a:endParaRPr kumimoji="0" lang="ko-KR" altLang="en-US" sz="3600" b="0" dirty="0">
              <a:solidFill>
                <a:srgbClr val="1B53A6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42938" y="5214938"/>
            <a:ext cx="78581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NOTICE: </a:t>
            </a:r>
            <a:r>
              <a:rPr kumimoji="0" lang="en-US" altLang="ko-KR" sz="900" b="1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Proprietary and Confidential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This material is proprietary to </a:t>
            </a:r>
            <a:r>
              <a:rPr kumimoji="0" lang="en-US" altLang="ko-KR" sz="900" dirty="0" err="1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Suresoft</a:t>
            </a: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Technologies, Inc..  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It contains trade secret and confidential information which is solely the property of </a:t>
            </a:r>
            <a:r>
              <a:rPr kumimoji="0" lang="en-US" altLang="ko-KR" sz="900" dirty="0" err="1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Suresoft</a:t>
            </a: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Technologies, Inc. 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This material is for client’s internal use only. This material shall not be used, reproduced, copied, 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disclosed, transmitted, in whole or in part, without the express consent of </a:t>
            </a:r>
            <a:r>
              <a:rPr kumimoji="0" lang="en-US" altLang="ko-KR" sz="900" dirty="0" err="1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Suresoft</a:t>
            </a: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Technologies, Inc.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b="1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Copyright © </a:t>
            </a:r>
            <a:r>
              <a:rPr kumimoji="0" lang="en-US" altLang="ko-KR" sz="900" b="1" dirty="0" smtClean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2016 </a:t>
            </a:r>
            <a:r>
              <a:rPr kumimoji="0" lang="en-US" altLang="ko-KR" sz="900" b="1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by </a:t>
            </a:r>
            <a:r>
              <a:rPr kumimoji="0" lang="en-US" altLang="ko-KR" sz="900" b="1" dirty="0" err="1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Suresoft</a:t>
            </a:r>
            <a:r>
              <a:rPr kumimoji="0" lang="en-US" altLang="ko-KR" sz="900" b="1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Technologies, Inc.,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6423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Suresoft Technolgies Inc.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9712-7659-4515-A219-9EEFDA4389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4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7" r:id="rId4"/>
    <p:sldLayoutId id="2147483656" r:id="rId5"/>
    <p:sldLayoutId id="2147483660" r:id="rId6"/>
    <p:sldLayoutId id="2147483658" r:id="rId7"/>
    <p:sldLayoutId id="2147483659" r:id="rId8"/>
    <p:sldLayoutId id="2147483655" r:id="rId9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6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6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프로젝트 수행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4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기존 소스 코드 분석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35860" y="947739"/>
            <a:ext cx="1800200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wmain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860" y="1988840"/>
            <a:ext cx="1800200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Do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50288" y="1988840"/>
            <a:ext cx="2636110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ReadProcessMemory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5860" y="4005064"/>
            <a:ext cx="2304256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</a:t>
            </a:r>
            <a:r>
              <a:rPr lang="en-US" altLang="ko-KR" dirty="0" err="1" smtClean="0"/>
              <a:t>sInterestProcess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76464" y="4005064"/>
            <a:ext cx="2474734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</a:t>
            </a:r>
            <a:r>
              <a:rPr lang="en-US" altLang="ko-KR" dirty="0" err="1" smtClean="0"/>
              <a:t>etCommandLIne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5860" y="5013176"/>
            <a:ext cx="2304256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OpenProcess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99150" y="1958856"/>
            <a:ext cx="2629361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GetModuleBaseName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287510" y="947739"/>
            <a:ext cx="2652642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EnumProcessModules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68243" y="3007690"/>
            <a:ext cx="1800200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CloseHandle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5860" y="3007690"/>
            <a:ext cx="1800200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EnumProcess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88818" y="947739"/>
            <a:ext cx="1959051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GetPebAddress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713731" y="2996952"/>
            <a:ext cx="1800200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ToUpperCase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461702" y="5013176"/>
            <a:ext cx="2304256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OpenProcess</a:t>
            </a:r>
            <a:endParaRPr lang="ko-KR" altLang="en-US" dirty="0"/>
          </a:p>
        </p:txBody>
      </p:sp>
      <p:cxnSp>
        <p:nvCxnSpPr>
          <p:cNvPr id="4" name="직선 화살표 연결선 3"/>
          <p:cNvCxnSpPr>
            <a:stCxn id="2" idx="2"/>
            <a:endCxn id="10" idx="0"/>
          </p:cNvCxnSpPr>
          <p:nvPr/>
        </p:nvCxnSpPr>
        <p:spPr>
          <a:xfrm>
            <a:off x="1035960" y="1667819"/>
            <a:ext cx="0" cy="3210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stCxn id="10" idx="2"/>
            <a:endCxn id="19" idx="0"/>
          </p:cNvCxnSpPr>
          <p:nvPr/>
        </p:nvCxnSpPr>
        <p:spPr>
          <a:xfrm>
            <a:off x="1035960" y="2708920"/>
            <a:ext cx="0" cy="298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9" idx="2"/>
            <a:endCxn id="12" idx="0"/>
          </p:cNvCxnSpPr>
          <p:nvPr/>
        </p:nvCxnSpPr>
        <p:spPr>
          <a:xfrm>
            <a:off x="1035960" y="3727770"/>
            <a:ext cx="252028" cy="2772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2"/>
            <a:endCxn id="15" idx="0"/>
          </p:cNvCxnSpPr>
          <p:nvPr/>
        </p:nvCxnSpPr>
        <p:spPr>
          <a:xfrm>
            <a:off x="1287988" y="472514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5" idx="3"/>
            <a:endCxn id="17" idx="1"/>
          </p:cNvCxnSpPr>
          <p:nvPr/>
        </p:nvCxnSpPr>
        <p:spPr>
          <a:xfrm flipV="1">
            <a:off x="2440116" y="1307779"/>
            <a:ext cx="847394" cy="406543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7" idx="2"/>
            <a:endCxn id="16" idx="0"/>
          </p:cNvCxnSpPr>
          <p:nvPr/>
        </p:nvCxnSpPr>
        <p:spPr>
          <a:xfrm>
            <a:off x="4613831" y="1667819"/>
            <a:ext cx="0" cy="291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6" idx="2"/>
            <a:endCxn id="22" idx="0"/>
          </p:cNvCxnSpPr>
          <p:nvPr/>
        </p:nvCxnSpPr>
        <p:spPr>
          <a:xfrm>
            <a:off x="4613831" y="2678936"/>
            <a:ext cx="0" cy="318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22" idx="2"/>
            <a:endCxn id="13" idx="0"/>
          </p:cNvCxnSpPr>
          <p:nvPr/>
        </p:nvCxnSpPr>
        <p:spPr>
          <a:xfrm>
            <a:off x="4613831" y="3717032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3" idx="2"/>
            <a:endCxn id="24" idx="0"/>
          </p:cNvCxnSpPr>
          <p:nvPr/>
        </p:nvCxnSpPr>
        <p:spPr>
          <a:xfrm flipH="1">
            <a:off x="4613830" y="4725144"/>
            <a:ext cx="1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24" idx="2"/>
            <a:endCxn id="20" idx="1"/>
          </p:cNvCxnSpPr>
          <p:nvPr/>
        </p:nvCxnSpPr>
        <p:spPr>
          <a:xfrm rot="5400000" flipH="1" flipV="1">
            <a:off x="3438585" y="2483024"/>
            <a:ext cx="4425477" cy="2074988"/>
          </a:xfrm>
          <a:prstGeom prst="bentConnector4">
            <a:avLst>
              <a:gd name="adj1" fmla="val -5166"/>
              <a:gd name="adj2" fmla="val 7776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20" idx="2"/>
            <a:endCxn id="11" idx="0"/>
          </p:cNvCxnSpPr>
          <p:nvPr/>
        </p:nvCxnSpPr>
        <p:spPr>
          <a:xfrm flipH="1">
            <a:off x="7668343" y="1667819"/>
            <a:ext cx="1" cy="3210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11" idx="2"/>
            <a:endCxn id="18" idx="0"/>
          </p:cNvCxnSpPr>
          <p:nvPr/>
        </p:nvCxnSpPr>
        <p:spPr>
          <a:xfrm>
            <a:off x="7668343" y="2708920"/>
            <a:ext cx="0" cy="298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53" idx="0"/>
          </p:cNvCxnSpPr>
          <p:nvPr/>
        </p:nvCxnSpPr>
        <p:spPr>
          <a:xfrm>
            <a:off x="7668344" y="3727770"/>
            <a:ext cx="0" cy="4933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6768244" y="4221088"/>
            <a:ext cx="1800200" cy="7200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Do </a:t>
            </a:r>
            <a:r>
              <a:rPr lang="ko-KR" altLang="en-US" dirty="0" smtClean="0"/>
              <a:t>함수 이후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무한 반복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507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기존 소스 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코드의 이</a:t>
            </a:r>
            <a:r>
              <a:rPr lang="ko-KR" altLang="en-US" sz="2400" dirty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슈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791189" y="1219274"/>
            <a:ext cx="8344185" cy="2954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600" dirty="0"/>
              <a:t>-&gt; 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 번 출력되면 더 이상 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출력되지 않도록 변경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654330" y="836712"/>
            <a:ext cx="4771250" cy="276999"/>
            <a:chOff x="654330" y="631415"/>
            <a:chExt cx="4771250" cy="276999"/>
          </a:xfrm>
        </p:grpSpPr>
        <p:sp>
          <p:nvSpPr>
            <p:cNvPr id="219" name="제목 2"/>
            <p:cNvSpPr txBox="1">
              <a:spLocks/>
            </p:cNvSpPr>
            <p:nvPr/>
          </p:nvSpPr>
          <p:spPr>
            <a:xfrm>
              <a:off x="817068" y="631415"/>
              <a:ext cx="4608512" cy="2769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Issue#1 </a:t>
              </a:r>
              <a:r>
                <a:rPr lang="ko-KR" altLang="en-US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중복된 결과 출력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>
          <a:xfrm>
            <a:off x="790746" y="2078047"/>
            <a:ext cx="8344185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r>
              <a:rPr lang="en-US" altLang="ko-KR" sz="1600" dirty="0" err="1"/>
              <a:t>gcc</a:t>
            </a:r>
            <a:r>
              <a:rPr lang="ko-KR" altLang="en-US" sz="1600" dirty="0"/>
              <a:t>인 경우</a:t>
            </a:r>
            <a:r>
              <a:rPr lang="en-US" altLang="ko-KR" sz="1600" dirty="0"/>
              <a:t>, </a:t>
            </a:r>
            <a:r>
              <a:rPr lang="ko-KR" altLang="en-US" sz="1600" dirty="0"/>
              <a:t>메모리에서 가져온 커맨드 라인이 </a:t>
            </a:r>
            <a:r>
              <a:rPr lang="en-US" altLang="ko-KR" sz="1600" dirty="0"/>
              <a:t>compile flags</a:t>
            </a:r>
            <a:r>
              <a:rPr lang="ko-KR" altLang="en-US" sz="1600" dirty="0"/>
              <a:t>라서 찾기 쉬웠는데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cl(visual studio)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 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RSP</a:t>
            </a:r>
            <a:r>
              <a:rPr lang="ko-KR" altLang="en-US" sz="1600" dirty="0" smtClean="0"/>
              <a:t>파일 경</a:t>
            </a:r>
            <a:r>
              <a:rPr lang="ko-KR" altLang="en-US" sz="1600" dirty="0"/>
              <a:t>로</a:t>
            </a:r>
            <a:r>
              <a:rPr lang="ko-KR" altLang="en-US" sz="1600" dirty="0" smtClean="0"/>
              <a:t>만 </a:t>
            </a:r>
            <a:r>
              <a:rPr lang="ko-KR" altLang="en-US" sz="1600" dirty="0"/>
              <a:t>나왔다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smtClean="0"/>
              <a:t>	-&gt; </a:t>
            </a:r>
            <a:r>
              <a:rPr lang="en-US" altLang="ko-KR" sz="1600" dirty="0"/>
              <a:t>cl</a:t>
            </a:r>
            <a:r>
              <a:rPr lang="ko-KR" altLang="en-US" sz="1600" dirty="0"/>
              <a:t>도 </a:t>
            </a:r>
            <a:r>
              <a:rPr lang="en-US" altLang="ko-KR" sz="1600" dirty="0" err="1"/>
              <a:t>gcc</a:t>
            </a:r>
            <a:r>
              <a:rPr lang="ko-KR" altLang="en-US" sz="1600" dirty="0"/>
              <a:t>와 마찬가지로 메모리에서 정보를 찾아야 되는 줄</a:t>
            </a:r>
            <a:r>
              <a:rPr lang="en-US" altLang="ko-KR" sz="1600" dirty="0"/>
              <a:t> </a:t>
            </a:r>
            <a:r>
              <a:rPr lang="ko-KR" altLang="en-US" sz="1600" dirty="0"/>
              <a:t>알아 혼돈의 도가니</a:t>
            </a:r>
            <a:endParaRPr lang="en-US" altLang="ko-KR" sz="1600" dirty="0"/>
          </a:p>
          <a:p>
            <a:r>
              <a:rPr lang="en-US" altLang="ko-KR" sz="1600" dirty="0" smtClean="0"/>
              <a:t>	-&gt; </a:t>
            </a:r>
            <a:r>
              <a:rPr lang="ko-KR" altLang="en-US" sz="1600" dirty="0" smtClean="0"/>
              <a:t>알고 </a:t>
            </a:r>
            <a:r>
              <a:rPr lang="ko-KR" altLang="en-US" sz="1600" dirty="0"/>
              <a:t>보니 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RSP</a:t>
            </a:r>
            <a:r>
              <a:rPr lang="ko-KR" altLang="en-US" sz="1600" dirty="0" smtClean="0"/>
              <a:t>파일에 </a:t>
            </a:r>
            <a:r>
              <a:rPr lang="en-US" altLang="ko-KR" sz="1600" dirty="0"/>
              <a:t>compile flags</a:t>
            </a:r>
            <a:r>
              <a:rPr lang="ko-KR" altLang="en-US" sz="1600" dirty="0"/>
              <a:t>가 있었다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smtClean="0"/>
              <a:t>	-&gt; 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RSP</a:t>
            </a:r>
            <a:r>
              <a:rPr lang="ko-KR" altLang="en-US" sz="1600" dirty="0" smtClean="0"/>
              <a:t>파일은 </a:t>
            </a:r>
            <a:r>
              <a:rPr lang="ko-KR" altLang="en-US" sz="1600" dirty="0"/>
              <a:t>생성되자마자 삭제되는데</a:t>
            </a:r>
            <a:r>
              <a:rPr lang="en-US" altLang="ko-KR" sz="1600" dirty="0"/>
              <a:t>,  </a:t>
            </a:r>
            <a:r>
              <a:rPr lang="ko-KR" altLang="en-US" sz="1600" dirty="0"/>
              <a:t>만들어지자마자 내용을 읽어왔다</a:t>
            </a:r>
            <a:r>
              <a:rPr lang="en-US" altLang="ko-KR" sz="1600" dirty="0"/>
              <a:t>.</a:t>
            </a:r>
            <a:endParaRPr lang="en-US" altLang="ko-KR" sz="16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53887" y="1695485"/>
            <a:ext cx="4771250" cy="276999"/>
            <a:chOff x="654330" y="631415"/>
            <a:chExt cx="4771250" cy="276999"/>
          </a:xfrm>
        </p:grpSpPr>
        <p:sp>
          <p:nvSpPr>
            <p:cNvPr id="12" name="제목 2"/>
            <p:cNvSpPr txBox="1">
              <a:spLocks/>
            </p:cNvSpPr>
            <p:nvPr/>
          </p:nvSpPr>
          <p:spPr>
            <a:xfrm>
              <a:off x="817068" y="631415"/>
              <a:ext cx="4608512" cy="2769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Issue#2 Compile Flags </a:t>
              </a:r>
              <a:r>
                <a:rPr lang="ko-KR" altLang="en-US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찾기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제목 2"/>
          <p:cNvSpPr txBox="1">
            <a:spLocks/>
          </p:cNvSpPr>
          <p:nvPr/>
        </p:nvSpPr>
        <p:spPr>
          <a:xfrm>
            <a:off x="790745" y="3933056"/>
            <a:ext cx="8344185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RSP 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파일에는 절대경로가 나와있지 않고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상대경로만 나와있어서 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mapping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할 수 없었다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</a:t>
            </a:r>
            <a:r>
              <a:rPr lang="en-US" altLang="ko-KR" sz="1600" dirty="0" err="1" smtClean="0"/>
              <a:t>rtlUserProcParamsAddress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+ 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0x24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있는</a:t>
            </a:r>
            <a:endParaRPr lang="en-US" altLang="ko-KR" sz="1600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cl, link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Working Directory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절대경로를 가져왔다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3886" y="3550494"/>
            <a:ext cx="4771250" cy="276999"/>
            <a:chOff x="654330" y="631415"/>
            <a:chExt cx="4771250" cy="276999"/>
          </a:xfrm>
        </p:grpSpPr>
        <p:sp>
          <p:nvSpPr>
            <p:cNvPr id="16" name="제목 2"/>
            <p:cNvSpPr txBox="1">
              <a:spLocks/>
            </p:cNvSpPr>
            <p:nvPr/>
          </p:nvSpPr>
          <p:spPr>
            <a:xfrm>
              <a:off x="817068" y="631415"/>
              <a:ext cx="4608512" cy="2769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Issue#3 </a:t>
              </a:r>
              <a:r>
                <a:rPr lang="ko-KR" altLang="en-US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절대경로 불러오기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제목 2"/>
          <p:cNvSpPr txBox="1">
            <a:spLocks/>
          </p:cNvSpPr>
          <p:nvPr/>
        </p:nvSpPr>
        <p:spPr>
          <a:xfrm>
            <a:off x="790744" y="5252575"/>
            <a:ext cx="8344185" cy="2954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GccParser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클래스 제작</a:t>
            </a:r>
            <a:endParaRPr lang="en-US" altLang="ko-KR" sz="1600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82363" y="4880193"/>
            <a:ext cx="4771250" cy="276999"/>
            <a:chOff x="654330" y="631415"/>
            <a:chExt cx="4771250" cy="276999"/>
          </a:xfrm>
        </p:grpSpPr>
        <p:sp>
          <p:nvSpPr>
            <p:cNvPr id="20" name="제목 2"/>
            <p:cNvSpPr txBox="1">
              <a:spLocks/>
            </p:cNvSpPr>
            <p:nvPr/>
          </p:nvSpPr>
          <p:spPr>
            <a:xfrm>
              <a:off x="817068" y="631415"/>
              <a:ext cx="4608512" cy="2769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Issue#4 </a:t>
              </a:r>
              <a:r>
                <a:rPr lang="en-US" altLang="ko-KR" sz="18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Gcc</a:t>
              </a:r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Parser </a:t>
              </a:r>
              <a:r>
                <a:rPr lang="ko-KR" altLang="en-US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제작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제목 2"/>
          <p:cNvSpPr txBox="1">
            <a:spLocks/>
          </p:cNvSpPr>
          <p:nvPr/>
        </p:nvSpPr>
        <p:spPr>
          <a:xfrm>
            <a:off x="719221" y="6052775"/>
            <a:ext cx="8344185" cy="2954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RspParser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클래스 제작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82362" y="5670213"/>
            <a:ext cx="4771250" cy="276999"/>
            <a:chOff x="654330" y="631415"/>
            <a:chExt cx="4771250" cy="276999"/>
          </a:xfrm>
        </p:grpSpPr>
        <p:sp>
          <p:nvSpPr>
            <p:cNvPr id="24" name="제목 2"/>
            <p:cNvSpPr txBox="1">
              <a:spLocks/>
            </p:cNvSpPr>
            <p:nvPr/>
          </p:nvSpPr>
          <p:spPr>
            <a:xfrm>
              <a:off x="817068" y="631415"/>
              <a:ext cx="4608512" cy="2769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18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Issue#5 </a:t>
              </a:r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cl </a:t>
              </a:r>
              <a:r>
                <a:rPr lang="en-US" altLang="ko-KR" sz="18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Parser </a:t>
              </a:r>
              <a:r>
                <a:rPr lang="ko-KR" altLang="en-US" sz="18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제작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551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최종 프로그램 수행 결과</a:t>
            </a:r>
            <a:r>
              <a:rPr lang="en-US" altLang="ko-KR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(1)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791189" y="1219274"/>
            <a:ext cx="8344185" cy="2565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프로젝트 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queue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ko-KR" alt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빌드를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분석한 결과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654330" y="836712"/>
            <a:ext cx="4771250" cy="276999"/>
            <a:chOff x="654330" y="631415"/>
            <a:chExt cx="4771250" cy="276999"/>
          </a:xfrm>
        </p:grpSpPr>
        <p:sp>
          <p:nvSpPr>
            <p:cNvPr id="219" name="제목 2"/>
            <p:cNvSpPr txBox="1">
              <a:spLocks/>
            </p:cNvSpPr>
            <p:nvPr/>
          </p:nvSpPr>
          <p:spPr>
            <a:xfrm>
              <a:off x="817068" y="631415"/>
              <a:ext cx="4608512" cy="2769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cl.exe </a:t>
              </a:r>
              <a:r>
                <a:rPr lang="ko-KR" altLang="en-US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수행 내역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6" y="1556792"/>
            <a:ext cx="8399433" cy="402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202463" y="1743934"/>
            <a:ext cx="1442310" cy="1871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02463" y="2272620"/>
            <a:ext cx="1225964" cy="1871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87624" y="4249970"/>
            <a:ext cx="1011506" cy="1871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202463" y="3927259"/>
            <a:ext cx="1730772" cy="1871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52388" y="1556792"/>
            <a:ext cx="1011506" cy="1871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4" y="5805264"/>
            <a:ext cx="7895677" cy="648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92177" y="4488686"/>
            <a:ext cx="8399432" cy="740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등호 4"/>
          <p:cNvSpPr/>
          <p:nvPr/>
        </p:nvSpPr>
        <p:spPr>
          <a:xfrm rot="5400000">
            <a:off x="4286264" y="5287251"/>
            <a:ext cx="571472" cy="455370"/>
          </a:xfrm>
          <a:prstGeom prst="mathEqual">
            <a:avLst>
              <a:gd name="adj1" fmla="val 23520"/>
              <a:gd name="adj2" fmla="val 1282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849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최종 프로그램 수행 결과</a:t>
            </a:r>
            <a:r>
              <a:rPr lang="en-US" altLang="ko-KR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(2)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791189" y="1219274"/>
            <a:ext cx="8344185" cy="2954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test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ko-KR" alt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빌드를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분석한 결과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654330" y="836712"/>
            <a:ext cx="4771250" cy="276999"/>
            <a:chOff x="654330" y="631415"/>
            <a:chExt cx="4771250" cy="276999"/>
          </a:xfrm>
        </p:grpSpPr>
        <p:sp>
          <p:nvSpPr>
            <p:cNvPr id="219" name="제목 2"/>
            <p:cNvSpPr txBox="1">
              <a:spLocks/>
            </p:cNvSpPr>
            <p:nvPr/>
          </p:nvSpPr>
          <p:spPr>
            <a:xfrm>
              <a:off x="817068" y="631415"/>
              <a:ext cx="4608512" cy="2769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gpp.exe </a:t>
              </a:r>
              <a:r>
                <a:rPr lang="ko-KR" altLang="en-US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수행 내역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72816"/>
            <a:ext cx="5119769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9" y="4149080"/>
            <a:ext cx="687133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40" y="1772816"/>
            <a:ext cx="2813956" cy="227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046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팀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원 별 기여도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791189" y="1219274"/>
            <a:ext cx="8344185" cy="31762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권민혁 팀장님</a:t>
            </a:r>
            <a:r>
              <a:rPr lang="en-US" altLang="ko-KR" sz="3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(1)</a:t>
            </a:r>
            <a:endParaRPr lang="en-US" altLang="ko-KR" sz="3200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임</a:t>
            </a: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태익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(25)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권도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(20)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권혁주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(14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김서현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(10)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박지민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(10)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이용조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(10)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이화중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(10)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654330" y="836712"/>
            <a:ext cx="4771250" cy="276999"/>
            <a:chOff x="654330" y="631415"/>
            <a:chExt cx="4771250" cy="276999"/>
          </a:xfrm>
        </p:grpSpPr>
        <p:sp>
          <p:nvSpPr>
            <p:cNvPr id="219" name="제목 2"/>
            <p:cNvSpPr txBox="1">
              <a:spLocks/>
            </p:cNvSpPr>
            <p:nvPr/>
          </p:nvSpPr>
          <p:spPr>
            <a:xfrm>
              <a:off x="817068" y="631415"/>
              <a:ext cx="4608512" cy="2769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이름</a:t>
              </a:r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(</a:t>
              </a:r>
              <a:r>
                <a:rPr lang="ko-KR" altLang="en-US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기여도</a:t>
              </a:r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(%))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730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smtClean="0"/>
              <a:t>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06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71044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csbuild</a:t>
            </a:r>
            <a:r>
              <a:rPr lang="en-US" altLang="ko-KR" dirty="0" smtClean="0"/>
              <a:t> for Windows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조 조별 과제 발표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42938" y="5072066"/>
            <a:ext cx="5153198" cy="1000140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2016/12/20</a:t>
            </a:r>
            <a:endParaRPr lang="en-US" altLang="ko-KR" dirty="0"/>
          </a:p>
          <a:p>
            <a:r>
              <a:rPr lang="ko-KR" altLang="en-US" dirty="0" smtClean="0"/>
              <a:t>공채</a:t>
            </a:r>
            <a:r>
              <a:rPr lang="en-US" altLang="ko-KR" dirty="0" smtClean="0"/>
              <a:t>4</a:t>
            </a:r>
            <a:r>
              <a:rPr lang="ko-KR" altLang="en-US" dirty="0" smtClean="0"/>
              <a:t>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smtClean="0"/>
              <a:t>권도영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권혁주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김서현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박지민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이화중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임태</a:t>
            </a:r>
            <a:r>
              <a:rPr lang="ko-KR" altLang="en-US" dirty="0"/>
              <a:t>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823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68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조별 과제 문제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833048" y="4077072"/>
            <a:ext cx="8344185" cy="11818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두 줄 요약</a:t>
            </a:r>
            <a:endParaRPr lang="en-US" altLang="ko-KR" sz="2400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LINUX 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버전 </a:t>
            </a:r>
            <a:r>
              <a:rPr lang="en-US" altLang="ko-KR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csbuild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동일한 출력을 내는 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Windows 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버전 </a:t>
            </a:r>
            <a:r>
              <a:rPr lang="en-US" altLang="ko-KR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csbuild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</a:t>
            </a:r>
            <a:endParaRPr lang="en-US" altLang="ko-KR" sz="2000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이전 개발자가 시험 삼아 만들었던 코드를 개량하여 개발</a:t>
            </a:r>
            <a:endParaRPr lang="en-US" altLang="ko-KR" sz="2000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654330" y="836712"/>
            <a:ext cx="8156414" cy="2954656"/>
            <a:chOff x="654330" y="631415"/>
            <a:chExt cx="4771250" cy="2066529"/>
          </a:xfrm>
        </p:grpSpPr>
        <p:sp>
          <p:nvSpPr>
            <p:cNvPr id="219" name="제목 2"/>
            <p:cNvSpPr txBox="1">
              <a:spLocks/>
            </p:cNvSpPr>
            <p:nvPr/>
          </p:nvSpPr>
          <p:spPr>
            <a:xfrm>
              <a:off x="817068" y="631415"/>
              <a:ext cx="4608512" cy="206652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240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csbuild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는 소스파일 </a:t>
              </a:r>
              <a:r>
                <a:rPr lang="ko-KR" altLang="en-US" sz="240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빌드시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수행되는 컴파일러와 호출시의 인자들을 추출하도록 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LD_PRELOAD </a:t>
              </a:r>
              <a:r>
                <a:rPr lang="ko-KR" altLang="en-US" sz="240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후킹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방식을 이용하여 구현된 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CODESCROLL 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제품내의 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Linux 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유틸리티이다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. LD_PRELOAD </a:t>
              </a:r>
              <a:r>
                <a:rPr lang="ko-KR" altLang="en-US" sz="240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후킹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방식은 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Windows 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계열에서는 사용할 수 없기 때문에 윈도우용 </a:t>
              </a:r>
              <a:r>
                <a:rPr lang="en-US" altLang="ko-KR" sz="240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csbuild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는 다른 방법으로 만들어야 한다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. </a:t>
              </a:r>
            </a:p>
            <a:p>
              <a:r>
                <a:rPr lang="ko-KR" altLang="en-US" sz="24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다행히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, 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이전 개발자가 시험 삼아 만들었던 코드가 존재한다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. 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이것을 개량하여 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Linux 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방식의 </a:t>
              </a:r>
              <a:r>
                <a:rPr lang="en-US" altLang="ko-KR" sz="240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csbuild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</a:t>
              </a:r>
              <a:r>
                <a:rPr lang="ko-KR" altLang="en-US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와 동일한 출력을 내는 프로그램을 개발하라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.</a:t>
              </a: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sp>
        <p:nvSpPr>
          <p:cNvPr id="11" name="제목 2"/>
          <p:cNvSpPr txBox="1">
            <a:spLocks/>
          </p:cNvSpPr>
          <p:nvPr/>
        </p:nvSpPr>
        <p:spPr>
          <a:xfrm>
            <a:off x="833047" y="5445224"/>
            <a:ext cx="8344185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발주일</a:t>
            </a:r>
            <a:r>
              <a:rPr lang="en-US" altLang="ko-KR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2016/12/15 </a:t>
            </a:r>
            <a:r>
              <a:rPr lang="ko-KR" altLang="en-US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목요일</a:t>
            </a:r>
            <a:endParaRPr lang="en-US" altLang="ko-KR" sz="2400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마감일</a:t>
            </a:r>
            <a:r>
              <a:rPr lang="en-US" altLang="ko-KR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2016/12/20 </a:t>
            </a:r>
            <a:r>
              <a:rPr lang="ko-KR" altLang="en-US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화요일</a:t>
            </a:r>
            <a:endParaRPr lang="en-US" altLang="ko-KR" sz="2400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25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문제 속 용어 정리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791189" y="2371402"/>
            <a:ext cx="8344185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Compile Flag(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컴파일 옵션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ex) </a:t>
            </a:r>
            <a:r>
              <a:rPr lang="en-US" altLang="ko-KR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gcc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–o(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출력 결과에 대한 파일명을 지정한다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ex) cl -</a:t>
            </a:r>
            <a:r>
              <a:rPr lang="en-US" altLang="ko-KR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Fm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(map 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파일을 생성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-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GS(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버퍼 보안을 체크한다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.)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654330" y="1988840"/>
            <a:ext cx="4771250" cy="276999"/>
            <a:chOff x="654330" y="631415"/>
            <a:chExt cx="4771250" cy="276999"/>
          </a:xfrm>
        </p:grpSpPr>
        <p:sp>
          <p:nvSpPr>
            <p:cNvPr id="219" name="제목 2"/>
            <p:cNvSpPr txBox="1">
              <a:spLocks/>
            </p:cNvSpPr>
            <p:nvPr/>
          </p:nvSpPr>
          <p:spPr>
            <a:xfrm>
              <a:off x="817068" y="631415"/>
              <a:ext cx="4608512" cy="2769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컴파일러 호출시의 인자</a:t>
              </a:r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?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sp>
        <p:nvSpPr>
          <p:cNvPr id="9" name="제목 2"/>
          <p:cNvSpPr txBox="1">
            <a:spLocks/>
          </p:cNvSpPr>
          <p:nvPr/>
        </p:nvSpPr>
        <p:spPr>
          <a:xfrm>
            <a:off x="791189" y="4891682"/>
            <a:ext cx="4932939" cy="5909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수행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순서를 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Intercept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해서 기존의 라이브러리 대신</a:t>
            </a:r>
            <a:endParaRPr lang="en-US" altLang="ko-KR" sz="1600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원하는 라이브러리를 사용하도록 대체할 수 있는 방법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54330" y="4509120"/>
            <a:ext cx="4771250" cy="276999"/>
            <a:chOff x="654330" y="631415"/>
            <a:chExt cx="4771250" cy="276999"/>
          </a:xfrm>
        </p:grpSpPr>
        <p:sp>
          <p:nvSpPr>
            <p:cNvPr id="11" name="제목 2"/>
            <p:cNvSpPr txBox="1">
              <a:spLocks/>
            </p:cNvSpPr>
            <p:nvPr/>
          </p:nvSpPr>
          <p:spPr>
            <a:xfrm>
              <a:off x="817068" y="631415"/>
              <a:ext cx="4608512" cy="2769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LD_PRELOAD </a:t>
              </a:r>
              <a:r>
                <a:rPr lang="ko-KR" altLang="en-US" sz="18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후킹</a:t>
              </a:r>
              <a:r>
                <a:rPr lang="ko-KR" altLang="en-US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방식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제목 2"/>
          <p:cNvSpPr txBox="1">
            <a:spLocks/>
          </p:cNvSpPr>
          <p:nvPr/>
        </p:nvSpPr>
        <p:spPr>
          <a:xfrm>
            <a:off x="767751" y="3369309"/>
            <a:ext cx="8344185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Linker Flag(</a:t>
            </a:r>
            <a:r>
              <a:rPr lang="ko-KR" alt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링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커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옵션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ex) /DEBUG(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디버깅 정보를 생성한다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.) /DLL(DLL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</a:t>
            </a:r>
            <a:r>
              <a:rPr lang="ko-KR" altLang="en-US" sz="16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빌드한다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/PDB(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데이터베이스 파일을 생성한다</a:t>
            </a:r>
            <a:r>
              <a:rPr lang="en-US" altLang="ko-KR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.)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제목 2"/>
          <p:cNvSpPr txBox="1">
            <a:spLocks/>
          </p:cNvSpPr>
          <p:nvPr/>
        </p:nvSpPr>
        <p:spPr>
          <a:xfrm>
            <a:off x="791188" y="1219274"/>
            <a:ext cx="8344185" cy="5909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소스 파일은 컴파일러에 의해 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컴파일 되어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목적 파일이 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되며</a:t>
            </a:r>
            <a:endParaRPr lang="en-US" altLang="ko-KR" sz="1600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목적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파일은 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링커에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의해 링크되어 최종적으로 실행 가능한 실행 파일이 되는데 이 </a:t>
            </a:r>
            <a:r>
              <a:rPr lang="ko-KR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전체의 과정을 지칭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54329" y="836712"/>
            <a:ext cx="4771250" cy="276999"/>
            <a:chOff x="654330" y="631415"/>
            <a:chExt cx="4771250" cy="276999"/>
          </a:xfrm>
        </p:grpSpPr>
        <p:sp>
          <p:nvSpPr>
            <p:cNvPr id="20" name="제목 2"/>
            <p:cNvSpPr txBox="1">
              <a:spLocks/>
            </p:cNvSpPr>
            <p:nvPr/>
          </p:nvSpPr>
          <p:spPr>
            <a:xfrm>
              <a:off x="817068" y="631415"/>
              <a:ext cx="4608512" cy="2769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1800" dirty="0" err="1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빌드</a:t>
              </a:r>
              <a:r>
                <a:rPr lang="en-US" altLang="ko-KR" sz="18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(Build)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05078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다른 조별 과제와의 차이점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791189" y="1340768"/>
            <a:ext cx="7741251" cy="1846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다른 조별 과제는 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Greenfield project 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또는 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Component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 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Framework 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상에서 개발하는 프로젝트</a:t>
            </a: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endParaRPr lang="en-US" altLang="ko-KR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조의 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경우는 </a:t>
            </a: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기존의 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작성된 코드를 수정하는 </a:t>
            </a: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경우이기 때문에 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Evolutionary 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</a:t>
            </a: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</a:t>
            </a: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특히 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Corrective project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654330" y="836712"/>
            <a:ext cx="4771250" cy="369332"/>
            <a:chOff x="654330" y="631415"/>
            <a:chExt cx="4771250" cy="369332"/>
          </a:xfrm>
        </p:grpSpPr>
        <p:sp>
          <p:nvSpPr>
            <p:cNvPr id="219" name="제목 2"/>
            <p:cNvSpPr txBox="1">
              <a:spLocks/>
            </p:cNvSpPr>
            <p:nvPr/>
          </p:nvSpPr>
          <p:spPr>
            <a:xfrm>
              <a:off x="817068" y="631415"/>
              <a:ext cx="4608512" cy="369332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24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SW </a:t>
              </a:r>
              <a:r>
                <a:rPr lang="ko-KR" altLang="en-US" sz="24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프로젝트 유형이 다름</a:t>
              </a:r>
              <a:endPara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46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우리가 수행하는 프로젝트 목표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791189" y="1890580"/>
            <a:ext cx="6589123" cy="34717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소프트웨어공학에서의 목표</a:t>
            </a:r>
            <a:endParaRPr lang="en-US" altLang="ko-KR" b="1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납기일 준수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(On time)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예산 범위 내에서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(In budget)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품질 높은 소프트웨어를 개발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(Quality Software)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우리 프로젝트의 목표</a:t>
            </a:r>
            <a:endParaRPr lang="en-US" altLang="ko-KR" b="1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16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월 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오후 </a:t>
            </a: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발표 한 시간 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오후 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까지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Code 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Scroll Engine 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팀에서 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＇</a:t>
            </a:r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조금 고쳐서 사용해볼까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?'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라고 생각할만한 </a:t>
            </a:r>
            <a:r>
              <a:rPr lang="en-US" altLang="ko-KR" b="1" i="1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csbuild</a:t>
            </a:r>
            <a:r>
              <a:rPr lang="en-US" altLang="ko-KR" b="1" i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for Windows</a:t>
            </a:r>
            <a:r>
              <a:rPr lang="en-US" altLang="ko-KR" i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</a:t>
            </a:r>
            <a:endParaRPr lang="en-US" altLang="ko-KR" dirty="0" smtClean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654330" y="836713"/>
            <a:ext cx="8382166" cy="1107996"/>
            <a:chOff x="654330" y="631415"/>
            <a:chExt cx="4771250" cy="905313"/>
          </a:xfrm>
        </p:grpSpPr>
        <p:sp>
          <p:nvSpPr>
            <p:cNvPr id="219" name="제목 2"/>
            <p:cNvSpPr txBox="1">
              <a:spLocks/>
            </p:cNvSpPr>
            <p:nvPr/>
          </p:nvSpPr>
          <p:spPr>
            <a:xfrm>
              <a:off x="817068" y="631415"/>
              <a:ext cx="4608512" cy="905313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24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소프트웨어공학에서 지향하는 개발 프로젝트의 목표와</a:t>
              </a:r>
              <a:endParaRPr lang="en-US" altLang="ko-KR" sz="2400" dirty="0" smtClea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  <a:p>
              <a:r>
                <a:rPr lang="ko-KR" altLang="en-US" sz="24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현재 우리가 수행하는 프로젝트 목표 비교</a:t>
              </a:r>
              <a:endPara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60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LINUX 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버전의 </a:t>
            </a:r>
            <a:r>
              <a:rPr lang="en-US" altLang="ko-KR" sz="2400" dirty="0" err="1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csbuild</a:t>
            </a:r>
            <a:r>
              <a:rPr lang="en-US" altLang="ko-KR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 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출력 결과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64" y="955443"/>
            <a:ext cx="7020272" cy="5265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4263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Windows 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버전의 </a:t>
            </a:r>
            <a:r>
              <a:rPr lang="en-US" altLang="ko-KR" sz="2400" dirty="0" err="1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csbuild</a:t>
            </a:r>
            <a:r>
              <a:rPr lang="en-US" altLang="ko-KR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 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예상 출력 결과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791189" y="1368460"/>
            <a:ext cx="8344185" cy="364471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en-US" altLang="ko-KR" dirty="0" err="1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ProjectName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&gt;&lt;/</a:t>
            </a:r>
            <a:r>
              <a:rPr lang="en-US" altLang="ko-KR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ProjectName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en-US" altLang="ko-KR" dirty="0" err="1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BuildLocation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&gt;&lt;/</a:t>
            </a:r>
            <a:r>
              <a:rPr lang="en-US" altLang="ko-KR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BuildLocation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en-US" altLang="ko-KR" dirty="0" err="1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ModuleName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&gt;&lt;/</a:t>
            </a:r>
            <a:r>
              <a:rPr lang="en-US" altLang="ko-KR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ModuleName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en-US" altLang="ko-KR" dirty="0" err="1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LinkFlags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&gt;&lt;/</a:t>
            </a:r>
            <a:r>
              <a:rPr lang="en-US" altLang="ko-KR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LinkFlags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Date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&gt;&lt;/Date&gt;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en-US" altLang="ko-KR" dirty="0" err="1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CommonCompiler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&gt;&lt;/</a:t>
            </a:r>
            <a:r>
              <a:rPr lang="en-US" altLang="ko-KR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CommonCompiler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Sources&gt;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&lt;Source path=“…”/&gt;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&lt;Source path=“…”/&gt;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</a:t>
            </a:r>
            <a:r>
              <a:rPr lang="en-US" altLang="ko-KR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&lt;…&gt;</a:t>
            </a:r>
            <a:endParaRPr lang="en-US" altLang="ko-KR" dirty="0">
              <a:solidFill>
                <a:prstClr val="black">
                  <a:lumMod val="85000"/>
                  <a:lumOff val="15000"/>
                </a:prst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654330" y="836712"/>
            <a:ext cx="5789878" cy="738664"/>
            <a:chOff x="654330" y="631415"/>
            <a:chExt cx="4771250" cy="738664"/>
          </a:xfrm>
        </p:grpSpPr>
        <p:sp>
          <p:nvSpPr>
            <p:cNvPr id="219" name="제목 2"/>
            <p:cNvSpPr txBox="1">
              <a:spLocks/>
            </p:cNvSpPr>
            <p:nvPr/>
          </p:nvSpPr>
          <p:spPr>
            <a:xfrm>
              <a:off x="817068" y="631415"/>
              <a:ext cx="4608512" cy="73866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Usage: : </a:t>
              </a:r>
              <a:r>
                <a:rPr lang="en-US" altLang="ko-KR" sz="2400" dirty="0" err="1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csbuild</a:t>
              </a:r>
              <a:r>
                <a:rPr lang="en-US" altLang="ko-KR" sz="24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[compiler] [flags]</a:t>
              </a:r>
              <a:endPara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3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현대하모닉">
      <a:majorFont>
        <a:latin typeface="현대하모니 M"/>
        <a:ea typeface="현대하모니 M"/>
        <a:cs typeface=""/>
      </a:majorFont>
      <a:minorFont>
        <a:latin typeface="현대하모니 M"/>
        <a:ea typeface="현대하모니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5624</TotalTime>
  <Words>541</Words>
  <Application>Microsoft Office PowerPoint</Application>
  <PresentationFormat>화면 슬라이드 쇼(4:3)</PresentationFormat>
  <Paragraphs>121</Paragraphs>
  <Slides>17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csbuild for Windows</vt:lpstr>
      <vt:lpstr>01. 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02. 프로젝트 수행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시연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Registered User</cp:lastModifiedBy>
  <cp:revision>58</cp:revision>
  <cp:lastPrinted>2016-02-05T06:33:54Z</cp:lastPrinted>
  <dcterms:created xsi:type="dcterms:W3CDTF">2015-12-23T07:47:36Z</dcterms:created>
  <dcterms:modified xsi:type="dcterms:W3CDTF">2016-12-20T08:02:29Z</dcterms:modified>
</cp:coreProperties>
</file>